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71" r:id="rId5"/>
    <p:sldId id="263" r:id="rId6"/>
    <p:sldId id="269" r:id="rId7"/>
    <p:sldId id="259" r:id="rId8"/>
    <p:sldId id="262" r:id="rId9"/>
    <p:sldId id="266" r:id="rId10"/>
    <p:sldId id="270" r:id="rId11"/>
    <p:sldId id="278" r:id="rId12"/>
    <p:sldId id="264" r:id="rId13"/>
    <p:sldId id="265" r:id="rId14"/>
    <p:sldId id="267" r:id="rId15"/>
    <p:sldId id="275" r:id="rId16"/>
    <p:sldId id="276" r:id="rId17"/>
    <p:sldId id="277" r:id="rId18"/>
    <p:sldId id="280" r:id="rId19"/>
    <p:sldId id="282" r:id="rId20"/>
    <p:sldId id="281" r:id="rId21"/>
    <p:sldId id="272" r:id="rId22"/>
    <p:sldId id="273" r:id="rId23"/>
    <p:sldId id="274" r:id="rId24"/>
    <p:sldId id="283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clipart.org/detail/2868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.usbank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ccess.usbank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.usbank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jail-png/download/5060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flickr.com/photos/janpersiel/27706588173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w.edu/ur/licensing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DDE3-9B26-40E0-B054-E3962162B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Procurement Card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7B5B0-5102-45B0-9E4A-FA1AD3F9E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Office of Resources Management</a:t>
            </a:r>
          </a:p>
        </p:txBody>
      </p:sp>
      <p:pic>
        <p:nvPicPr>
          <p:cNvPr id="4" name="Picture 3" descr="W Logo blue">
            <a:extLst>
              <a:ext uri="{FF2B5EF4-FFF2-40B4-BE49-F238E27FC236}">
                <a16:creationId xmlns:a16="http://schemas.microsoft.com/office/drawing/2014/main" id="{B5A00F0D-2A0A-4AF1-AA06-6A8A2B798C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081" y="3601262"/>
            <a:ext cx="2286699" cy="20452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F60203-5C0F-45F9-AAE5-BB56D20D5529}"/>
              </a:ext>
            </a:extLst>
          </p:cNvPr>
          <p:cNvSpPr/>
          <p:nvPr/>
        </p:nvSpPr>
        <p:spPr>
          <a:xfrm>
            <a:off x="445369" y="3197283"/>
            <a:ext cx="2403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Welty Hall Room 309</a:t>
            </a:r>
          </a:p>
          <a:p>
            <a:pPr algn="ctr"/>
            <a:r>
              <a:rPr lang="en-US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662-329-7126</a:t>
            </a:r>
          </a:p>
          <a:p>
            <a:pPr algn="ctr"/>
            <a:r>
              <a:rPr lang="en-US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purchase@muw.edu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DEEF6-A1D7-4D14-86CC-9EB4E4EA1B24}"/>
              </a:ext>
            </a:extLst>
          </p:cNvPr>
          <p:cNvSpPr txBox="1"/>
          <p:nvPr/>
        </p:nvSpPr>
        <p:spPr>
          <a:xfrm>
            <a:off x="581191" y="4483456"/>
            <a:ext cx="35625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Melissa Buxton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Director of Resources Management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Procurement and Property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A9A30-462E-4E02-BDE3-E6754859CC88}"/>
              </a:ext>
            </a:extLst>
          </p:cNvPr>
          <p:cNvSpPr txBox="1"/>
          <p:nvPr/>
        </p:nvSpPr>
        <p:spPr>
          <a:xfrm>
            <a:off x="581191" y="5646519"/>
            <a:ext cx="356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Trent Bush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Moving Supervisor</a:t>
            </a:r>
          </a:p>
        </p:txBody>
      </p:sp>
    </p:spTree>
    <p:extLst>
      <p:ext uri="{BB962C8B-B14F-4D97-AF65-F5344CB8AC3E}">
        <p14:creationId xmlns:p14="http://schemas.microsoft.com/office/powerpoint/2010/main" val="203355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B7BC7-C45E-4374-B856-2BD42A46161C}"/>
              </a:ext>
            </a:extLst>
          </p:cNvPr>
          <p:cNvSpPr txBox="1"/>
          <p:nvPr/>
        </p:nvSpPr>
        <p:spPr>
          <a:xfrm>
            <a:off x="779228" y="841052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Food Purchases on the Procurement Card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F3374-12FF-4CC1-B6B8-30D1A5192E34}"/>
              </a:ext>
            </a:extLst>
          </p:cNvPr>
          <p:cNvSpPr txBox="1"/>
          <p:nvPr/>
        </p:nvSpPr>
        <p:spPr>
          <a:xfrm>
            <a:off x="779228" y="2026544"/>
            <a:ext cx="6122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Medium" panose="020B0603020102020204" pitchFamily="34" charset="0"/>
              <a:buChar char="−"/>
            </a:pPr>
            <a:r>
              <a:rPr lang="en-US" dirty="0">
                <a:latin typeface="Franklin Gothic Medium" panose="020B0603020102020204" pitchFamily="34" charset="0"/>
              </a:rPr>
              <a:t>Food can be purchased for a business meeting or event if: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Franklin Gothic Medium" panose="020B0603020102020204" pitchFamily="34" charset="0"/>
              </a:rPr>
              <a:t>Meeting must have a legitimate business purpose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Franklin Gothic Medium" panose="020B0603020102020204" pitchFamily="34" charset="0"/>
              </a:rPr>
              <a:t>No alcohol purchased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Franklin Gothic Medium" panose="020B0603020102020204" pitchFamily="34" charset="0"/>
              </a:rPr>
              <a:t>Gratuity no higher than 20%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u="sng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A meeting agenda is required </a:t>
            </a:r>
            <a:r>
              <a:rPr lang="en-US" sz="1400" dirty="0">
                <a:latin typeface="Franklin Gothic Medium" panose="020B0603020102020204" pitchFamily="34" charset="0"/>
              </a:rPr>
              <a:t>to be submitted with statement and receipts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u="sng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Food Purchase Memo &amp; Food Purchase Form is required </a:t>
            </a:r>
            <a:endParaRPr lang="en-US" sz="1400" dirty="0">
              <a:latin typeface="Franklin Gothic Medium" panose="020B06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Franklin Gothic Medium" panose="020B0603020102020204" pitchFamily="34" charset="0"/>
              </a:rPr>
              <a:t>Sign in sheet is required for all those who attended the meeting or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BA422-4372-443D-BB4A-1C3621565F11}"/>
              </a:ext>
            </a:extLst>
          </p:cNvPr>
          <p:cNvSpPr txBox="1"/>
          <p:nvPr/>
        </p:nvSpPr>
        <p:spPr>
          <a:xfrm>
            <a:off x="779228" y="4270445"/>
            <a:ext cx="68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Medium" panose="020B0603020102020204" pitchFamily="34" charset="0"/>
              <a:buChar char="−"/>
            </a:pPr>
            <a:r>
              <a:rPr lang="en-US" dirty="0">
                <a:latin typeface="Franklin Gothic Medium" panose="020B0603020102020204" pitchFamily="34" charset="0"/>
              </a:rPr>
              <a:t>P card cannot be used for food purchase for someone traveling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7817F-5CDB-4560-BA33-39C945BF32DC}"/>
              </a:ext>
            </a:extLst>
          </p:cNvPr>
          <p:cNvSpPr txBox="1"/>
          <p:nvPr/>
        </p:nvSpPr>
        <p:spPr>
          <a:xfrm>
            <a:off x="2046913" y="1262725"/>
            <a:ext cx="749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ALL food purchases on the P card must have a Food Purchase Form </a:t>
            </a: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AND Food Memo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BF3A9-AF1D-455B-AEB2-724EEE87A3C5}"/>
              </a:ext>
            </a:extLst>
          </p:cNvPr>
          <p:cNvSpPr txBox="1"/>
          <p:nvPr/>
        </p:nvSpPr>
        <p:spPr>
          <a:xfrm>
            <a:off x="779228" y="4884916"/>
            <a:ext cx="646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Medium" panose="020B0603020102020204" pitchFamily="34" charset="0"/>
              <a:buChar char="−"/>
            </a:pPr>
            <a:r>
              <a:rPr lang="en-US" dirty="0">
                <a:latin typeface="Franklin Gothic Medium" panose="020B0603020102020204" pitchFamily="34" charset="0"/>
              </a:rPr>
              <a:t>Food for use and not consumption </a:t>
            </a:r>
            <a:r>
              <a:rPr lang="en-US" u="sng" dirty="0">
                <a:latin typeface="Franklin Gothic Medium" panose="020B0603020102020204" pitchFamily="34" charset="0"/>
              </a:rPr>
              <a:t>requires a Food Purchase Form and Food Purchase Memo </a:t>
            </a:r>
            <a:r>
              <a:rPr lang="en-US" dirty="0">
                <a:latin typeface="Franklin Gothic Medium" panose="020B0603020102020204" pitchFamily="34" charset="0"/>
              </a:rPr>
              <a:t>as well</a:t>
            </a:r>
            <a:endParaRPr 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D49BD-2973-41FA-B314-4B01D6E367F7}"/>
              </a:ext>
            </a:extLst>
          </p:cNvPr>
          <p:cNvSpPr txBox="1"/>
          <p:nvPr/>
        </p:nvSpPr>
        <p:spPr>
          <a:xfrm>
            <a:off x="7609398" y="2442042"/>
            <a:ext cx="408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If food is purchased from a vendor other than SODEXO for a business meeting or training – a Sodexo waiver is required along with your agenda, food purchase form, and food memo</a:t>
            </a:r>
          </a:p>
        </p:txBody>
      </p:sp>
    </p:spTree>
    <p:extLst>
      <p:ext uri="{BB962C8B-B14F-4D97-AF65-F5344CB8AC3E}">
        <p14:creationId xmlns:p14="http://schemas.microsoft.com/office/powerpoint/2010/main" val="235327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0956-B1F0-449B-9B54-6197601C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5" y="880732"/>
            <a:ext cx="11029616" cy="988332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You will need a memo for that: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F8BB0-A747-42B1-95FA-BEA04DE0CF0B}"/>
              </a:ext>
            </a:extLst>
          </p:cNvPr>
          <p:cNvSpPr txBox="1"/>
          <p:nvPr/>
        </p:nvSpPr>
        <p:spPr>
          <a:xfrm>
            <a:off x="525533" y="2162754"/>
            <a:ext cx="110296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Food Compliance Memo – detailing who or what is it for and why</a:t>
            </a:r>
          </a:p>
          <a:p>
            <a:r>
              <a:rPr lang="en-US" sz="1600" dirty="0">
                <a:latin typeface="Franklin Gothic Medium" panose="020B0603020102020204" pitchFamily="34" charset="0"/>
              </a:rPr>
              <a:t>[this is different than the Food Purchase Form which is still required when food is purchased]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We may require you to submit a memo with your statement if there is a purchase we need more information for.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We need to know what the purchase was for – be detailed.  What event was it used for and why?  Who used it (department, office, or group)?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4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185B-816D-4212-AD8D-F67EF028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34" y="542566"/>
            <a:ext cx="4388373" cy="7409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 Card violations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B24EA-9150-488C-9EF8-DC2B7A7E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78959" y="725446"/>
            <a:ext cx="2378436" cy="2378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269E0-E87D-4F61-ABF8-362AE429F18F}"/>
              </a:ext>
            </a:extLst>
          </p:cNvPr>
          <p:cNvSpPr txBox="1"/>
          <p:nvPr/>
        </p:nvSpPr>
        <p:spPr>
          <a:xfrm>
            <a:off x="493728" y="1201745"/>
            <a:ext cx="70846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Personal purchases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Personal travel expenses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Cash or cash type transactions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Split purchase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Not purchasing from competitive contract vendor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Lack of supporting documentation [itemized receipts]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Over spending budget limits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State taxes and convenience, service, or processing fees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Allowing unauthorized personnel the use of your card</a:t>
            </a:r>
          </a:p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Not including required documents [food memo, food purchase form, meeting agenda with signatures of attendees, etc.]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9A1F8D-00FB-4B35-8F12-81410D27E1B3}"/>
              </a:ext>
            </a:extLst>
          </p:cNvPr>
          <p:cNvSpPr txBox="1">
            <a:spLocks/>
          </p:cNvSpPr>
          <p:nvPr/>
        </p:nvSpPr>
        <p:spPr>
          <a:xfrm>
            <a:off x="288734" y="3429000"/>
            <a:ext cx="4148094" cy="740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consequences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8FEFD-2D91-48C1-8FF3-C5FC6FF97412}"/>
              </a:ext>
            </a:extLst>
          </p:cNvPr>
          <p:cNvSpPr txBox="1"/>
          <p:nvPr/>
        </p:nvSpPr>
        <p:spPr>
          <a:xfrm>
            <a:off x="493728" y="4051852"/>
            <a:ext cx="7076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Medium" panose="020B0603020102020204" pitchFamily="34" charset="0"/>
              <a:buChar char="–"/>
            </a:pPr>
            <a:r>
              <a:rPr lang="en-US" sz="1600" dirty="0">
                <a:latin typeface="Franklin Gothic Medium" panose="020B0603020102020204" pitchFamily="34" charset="0"/>
              </a:rPr>
              <a:t>The Purchasing Office (Resources Management) will revoke a procurement card after two [2] violations within a 6 month period</a:t>
            </a:r>
          </a:p>
          <a:p>
            <a:pPr marL="742950" lvl="1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Will be required to go through training again in order to have your P Card back.  </a:t>
            </a:r>
          </a:p>
          <a:p>
            <a:pPr marL="742950" lvl="1" indent="-285750">
              <a:buFont typeface="Franklin Gothic Medium" panose="020B0603020102020204" pitchFamily="34" charset="0"/>
              <a:buChar char="–"/>
            </a:pPr>
            <a:r>
              <a:rPr lang="en-US" sz="1400" dirty="0">
                <a:latin typeface="Franklin Gothic Medium" panose="020B0603020102020204" pitchFamily="34" charset="0"/>
              </a:rPr>
              <a:t>Card will be revoked for 30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CFA54-1DCF-4EEB-A133-A0EE30892F3E}"/>
              </a:ext>
            </a:extLst>
          </p:cNvPr>
          <p:cNvSpPr txBox="1"/>
          <p:nvPr/>
        </p:nvSpPr>
        <p:spPr>
          <a:xfrm>
            <a:off x="8380675" y="5397553"/>
            <a:ext cx="336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The procurement card is a privilege – not a right!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C8B54-A1AB-4406-B776-CED99369440C}"/>
              </a:ext>
            </a:extLst>
          </p:cNvPr>
          <p:cNvSpPr txBox="1"/>
          <p:nvPr/>
        </p:nvSpPr>
        <p:spPr>
          <a:xfrm>
            <a:off x="8046720" y="3315579"/>
            <a:ext cx="344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Incorrectly purchase of equipment – p card will be revoked after one [1] violation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B2A1A-FB10-43CC-BA23-0F3BFCE0A955}"/>
              </a:ext>
            </a:extLst>
          </p:cNvPr>
          <p:cNvSpPr txBox="1"/>
          <p:nvPr/>
        </p:nvSpPr>
        <p:spPr>
          <a:xfrm>
            <a:off x="5017519" y="1176000"/>
            <a:ext cx="237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Medium" panose="020B0603020102020204" pitchFamily="34" charset="0"/>
              <a:buChar char="−"/>
            </a:pPr>
            <a:r>
              <a:rPr lang="en-US" sz="1400" dirty="0">
                <a:latin typeface="Franklin Gothic Medium" panose="020B0603020102020204" pitchFamily="34" charset="0"/>
              </a:rPr>
              <a:t>University Relations approval for items using our logo (attach approval to statement)</a:t>
            </a:r>
          </a:p>
        </p:txBody>
      </p:sp>
    </p:spTree>
    <p:extLst>
      <p:ext uri="{BB962C8B-B14F-4D97-AF65-F5344CB8AC3E}">
        <p14:creationId xmlns:p14="http://schemas.microsoft.com/office/powerpoint/2010/main" val="90057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D4A4-D66C-4972-A512-DB2602F2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72" y="1295258"/>
            <a:ext cx="4881353" cy="596856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End of the Month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1AFF-5781-40AF-BFBF-D6761185C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61446"/>
            <a:ext cx="5422390" cy="2165721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The billing cycle 1</a:t>
            </a:r>
            <a:r>
              <a:rPr lang="en-US" baseline="30000" dirty="0">
                <a:latin typeface="Franklin Gothic Medium" panose="020B0603020102020204" pitchFamily="34" charset="0"/>
              </a:rPr>
              <a:t>st</a:t>
            </a:r>
            <a:r>
              <a:rPr lang="en-US" dirty="0">
                <a:latin typeface="Franklin Gothic Medium" panose="020B0603020102020204" pitchFamily="34" charset="0"/>
              </a:rPr>
              <a:t> – 30</a:t>
            </a:r>
            <a:r>
              <a:rPr lang="en-US" baseline="30000" dirty="0">
                <a:latin typeface="Franklin Gothic Medium" panose="020B0603020102020204" pitchFamily="34" charset="0"/>
              </a:rPr>
              <a:t>th</a:t>
            </a:r>
            <a:r>
              <a:rPr lang="en-US" dirty="0">
                <a:latin typeface="Franklin Gothic Medium" panose="020B0603020102020204" pitchFamily="34" charset="0"/>
              </a:rPr>
              <a:t>/31</a:t>
            </a:r>
            <a:r>
              <a:rPr lang="en-US" baseline="30000" dirty="0">
                <a:latin typeface="Franklin Gothic Medium" panose="020B0603020102020204" pitchFamily="34" charset="0"/>
              </a:rPr>
              <a:t>st</a:t>
            </a:r>
            <a:r>
              <a:rPr lang="en-US" dirty="0">
                <a:latin typeface="Franklin Gothic Medium" panose="020B0603020102020204" pitchFamily="34" charset="0"/>
              </a:rPr>
              <a:t> each month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You are responsible for printing the statement off of the us bank website*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ALL documentation MUST be submitted to Resources Management by the 10</a:t>
            </a:r>
            <a:r>
              <a:rPr lang="en-US" baseline="30000" dirty="0">
                <a:latin typeface="Franklin Gothic Medium" panose="020B0603020102020204" pitchFamily="34" charset="0"/>
              </a:rPr>
              <a:t>th</a:t>
            </a:r>
            <a:r>
              <a:rPr lang="en-US" dirty="0">
                <a:latin typeface="Franklin Gothic Medium" panose="020B0603020102020204" pitchFamily="34" charset="0"/>
              </a:rPr>
              <a:t> of each month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6F6CC-76AA-4156-A5E4-F73D6FDBF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107955"/>
            <a:ext cx="5422392" cy="1708672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REQUIRED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Monthly billing statement from card company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Receipts from all purchases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Procurement card Transaction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4B603-AEE1-44CE-AE5D-CBDCC0093614}"/>
              </a:ext>
            </a:extLst>
          </p:cNvPr>
          <p:cNvSpPr txBox="1"/>
          <p:nvPr/>
        </p:nvSpPr>
        <p:spPr>
          <a:xfrm>
            <a:off x="396355" y="1887438"/>
            <a:ext cx="415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Billing &amp; Payment Cycles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76320-9158-420C-80D5-004B1512F589}"/>
              </a:ext>
            </a:extLst>
          </p:cNvPr>
          <p:cNvSpPr txBox="1"/>
          <p:nvPr/>
        </p:nvSpPr>
        <p:spPr>
          <a:xfrm>
            <a:off x="6096000" y="1887438"/>
            <a:ext cx="415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Documentation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9DB5323-41AA-4384-99E0-658C80A4C787}"/>
              </a:ext>
            </a:extLst>
          </p:cNvPr>
          <p:cNvSpPr txBox="1">
            <a:spLocks/>
          </p:cNvSpPr>
          <p:nvPr/>
        </p:nvSpPr>
        <p:spPr>
          <a:xfrm>
            <a:off x="6188417" y="3816627"/>
            <a:ext cx="5422392" cy="2351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ranklin Gothic Medium" panose="020B0603020102020204" pitchFamily="34" charset="0"/>
              </a:rPr>
              <a:t>Additional When Needed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Missing document affidavit – with notary signature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Food Purchase Form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Food Compliance Memo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Sodexo Catering Waiver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Disputed Item Report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Memo for Uniforms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Travel Authorization Form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Hotel Form</a:t>
            </a:r>
          </a:p>
          <a:p>
            <a:pPr lvl="1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A6F23-AAB7-43B2-A7E1-2086DC055080}"/>
              </a:ext>
            </a:extLst>
          </p:cNvPr>
          <p:cNvSpPr txBox="1"/>
          <p:nvPr/>
        </p:nvSpPr>
        <p:spPr>
          <a:xfrm>
            <a:off x="6096746" y="6168510"/>
            <a:ext cx="482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https://www.muw.edu/resources/purchasing/pcard</a:t>
            </a:r>
          </a:p>
        </p:txBody>
      </p:sp>
    </p:spTree>
    <p:extLst>
      <p:ext uri="{BB962C8B-B14F-4D97-AF65-F5344CB8AC3E}">
        <p14:creationId xmlns:p14="http://schemas.microsoft.com/office/powerpoint/2010/main" val="219756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AEFD16-AF4B-4413-9CB5-69E15CE6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848927"/>
            <a:ext cx="11029616" cy="988332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NEW Information</a:t>
            </a:r>
            <a:r>
              <a:rPr lang="en-US" dirty="0"/>
              <a:t>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848B76-7BE5-4671-AB3F-4C69621A1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282024"/>
            <a:ext cx="5393100" cy="35790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Statements are now online – they are no longer mailed to you.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You are now responsible for printing your statement out reviewing it, signing it along with your budget manager’s approval and turning it in with your receipts.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Promotional items where the W logo is used will require approval from University Relations before purchase can be made.  </a:t>
            </a:r>
            <a:r>
              <a:rPr lang="en-US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The approval from University Relations will need to be attached to statement and item receipt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P cards cannot be used for gasoline purchases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443030-2772-4E8B-A721-4549B43F6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282025"/>
            <a:ext cx="5393100" cy="24967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PLEASE do not tape over ink on receipts that would come from a physical store.  The tape causes the ink to fade over time. 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Items purchased on the P card for a grant will require additional documentation.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Please be aware there are new memo forms as well as a new transaction form that will be used immediately.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0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A7D03-41C0-4E04-B284-83B752EA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3322"/>
            <a:ext cx="5524500" cy="5981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0716B-268D-4953-A53F-9783E85A4BE8}"/>
              </a:ext>
            </a:extLst>
          </p:cNvPr>
          <p:cNvSpPr txBox="1"/>
          <p:nvPr/>
        </p:nvSpPr>
        <p:spPr>
          <a:xfrm>
            <a:off x="1152939" y="2472855"/>
            <a:ext cx="50967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Setting Up Online Account:</a:t>
            </a:r>
          </a:p>
          <a:p>
            <a:endParaRPr lang="en-US" sz="1000" dirty="0">
              <a:latin typeface="Franklin Gothic Medium" panose="020B0603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Visit </a:t>
            </a:r>
            <a:r>
              <a:rPr lang="en-US" dirty="0">
                <a:latin typeface="Franklin Gothic Medium" panose="020B0603020102020204" pitchFamily="34" charset="0"/>
                <a:hlinkClick r:id="rId3"/>
              </a:rPr>
              <a:t>www.access.usbank.com</a:t>
            </a:r>
            <a:endParaRPr lang="en-US" dirty="0">
              <a:latin typeface="Franklin Gothic Medium" panose="020B0603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Click Activate Your Card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Franklin Gothic Medium" panose="020B06030201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81384E-BBD5-4FFC-B16C-DEE19C2B6C37}"/>
              </a:ext>
            </a:extLst>
          </p:cNvPr>
          <p:cNvCxnSpPr/>
          <p:nvPr/>
        </p:nvCxnSpPr>
        <p:spPr>
          <a:xfrm>
            <a:off x="6750657" y="6225872"/>
            <a:ext cx="92235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9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95244-B85D-4E80-9EA5-77BE1F8D57FE}"/>
              </a:ext>
            </a:extLst>
          </p:cNvPr>
          <p:cNvSpPr txBox="1"/>
          <p:nvPr/>
        </p:nvSpPr>
        <p:spPr>
          <a:xfrm>
            <a:off x="564543" y="811033"/>
            <a:ext cx="50967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Setting Up Online Account:</a:t>
            </a:r>
          </a:p>
          <a:p>
            <a:endParaRPr lang="en-US" sz="1000" dirty="0">
              <a:solidFill>
                <a:schemeClr val="bg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Visit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www.access.usbank.com</a:t>
            </a:r>
            <a:endParaRPr lang="en-US" dirty="0">
              <a:solidFill>
                <a:schemeClr val="bg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Click Activate Your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Enter Card Number, Exp Date, Year, Last 4 of work phone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E9829-FC47-4B6E-BF06-9570A0E4E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76" y="894852"/>
            <a:ext cx="5096786" cy="4281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834473-B7C3-4DC5-A374-CBA037F21583}"/>
              </a:ext>
            </a:extLst>
          </p:cNvPr>
          <p:cNvSpPr txBox="1"/>
          <p:nvPr/>
        </p:nvSpPr>
        <p:spPr>
          <a:xfrm>
            <a:off x="970059" y="2496966"/>
            <a:ext cx="4102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With department cards, you will need to reach out to Resources Management to see what work number was entered when signing up for the card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AA5A-1E0D-49A2-B8A7-66BE15B6C785}"/>
              </a:ext>
            </a:extLst>
          </p:cNvPr>
          <p:cNvSpPr txBox="1"/>
          <p:nvPr/>
        </p:nvSpPr>
        <p:spPr>
          <a:xfrm>
            <a:off x="564543" y="3574184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4. Click Submit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25DAE-8CCB-4BBC-B116-8491DEA19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829" y="5053593"/>
            <a:ext cx="2516380" cy="754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61859D-DCA8-439E-8E0A-E1227EE8F889}"/>
              </a:ext>
            </a:extLst>
          </p:cNvPr>
          <p:cNvSpPr txBox="1"/>
          <p:nvPr/>
        </p:nvSpPr>
        <p:spPr>
          <a:xfrm>
            <a:off x="564543" y="4179670"/>
            <a:ext cx="5621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You will then receive two emails </a:t>
            </a:r>
          </a:p>
          <a:p>
            <a:r>
              <a:rPr lang="en-US" sz="1600" dirty="0">
                <a:latin typeface="Franklin Gothic Medium" panose="020B0603020102020204" pitchFamily="34" charset="0"/>
              </a:rPr>
              <a:t>– one with a link to verify your email address </a:t>
            </a:r>
          </a:p>
          <a:p>
            <a:r>
              <a:rPr lang="en-US" sz="1600" dirty="0">
                <a:latin typeface="Franklin Gothic Medium" panose="020B0603020102020204" pitchFamily="34" charset="0"/>
              </a:rPr>
              <a:t>– the second one with a passcode to enter into the link received in the first email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From there you will set up a new pin and then be redirected back to the main screen</a:t>
            </a:r>
          </a:p>
        </p:txBody>
      </p:sp>
    </p:spTree>
    <p:extLst>
      <p:ext uri="{BB962C8B-B14F-4D97-AF65-F5344CB8AC3E}">
        <p14:creationId xmlns:p14="http://schemas.microsoft.com/office/powerpoint/2010/main" val="17294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57F3D6-6483-487C-8EEE-1730D1E5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3322"/>
            <a:ext cx="5524500" cy="598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C6774F-C788-454D-97B5-5EFF5D64D9C1}"/>
              </a:ext>
            </a:extLst>
          </p:cNvPr>
          <p:cNvSpPr/>
          <p:nvPr/>
        </p:nvSpPr>
        <p:spPr>
          <a:xfrm>
            <a:off x="571500" y="954897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Setting Up Online Account:</a:t>
            </a:r>
          </a:p>
          <a:p>
            <a:endParaRPr lang="en-US" sz="1000" dirty="0">
              <a:solidFill>
                <a:schemeClr val="bg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Visit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www.access.usbank.com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Click Activate Your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Enter Card Number, Exp Date, Year, Last 4 of work phone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Click Submit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Register Online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From here you will begin to build your 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</a:rPr>
              <a:t>The Account Number is your Card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Organization Short Name is STOFMS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</a:rPr>
              <a:t>You will need to create a User ID and password for your card – make sure you remember your information*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Franklin Gothic Medium" panose="020B06030201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33BD9D-DD40-45A9-B294-3B8EA3DC9468}"/>
              </a:ext>
            </a:extLst>
          </p:cNvPr>
          <p:cNvCxnSpPr/>
          <p:nvPr/>
        </p:nvCxnSpPr>
        <p:spPr>
          <a:xfrm>
            <a:off x="6806316" y="5788549"/>
            <a:ext cx="795131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5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51FD0-090E-4B78-B0E0-5B0617A6228D}"/>
              </a:ext>
            </a:extLst>
          </p:cNvPr>
          <p:cNvSpPr txBox="1"/>
          <p:nvPr/>
        </p:nvSpPr>
        <p:spPr>
          <a:xfrm>
            <a:off x="679508" y="847288"/>
            <a:ext cx="291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Fraudulent Charges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74B43-0681-4D3D-96BF-274D0AF06B33}"/>
              </a:ext>
            </a:extLst>
          </p:cNvPr>
          <p:cNvSpPr txBox="1"/>
          <p:nvPr/>
        </p:nvSpPr>
        <p:spPr>
          <a:xfrm>
            <a:off x="587229" y="1442906"/>
            <a:ext cx="4479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With having full access to your account online, you will be able to see all pending and posted transactions.</a:t>
            </a:r>
          </a:p>
          <a:p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If there is a charge on your card that is fraudulent and not authorized by the cardholder or authorized department member, click the TRANSACTION DATE link on your online statement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EF07B-9397-4ADC-88AD-75EED0C23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8" y="3885183"/>
            <a:ext cx="6042409" cy="2700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09646-B392-4665-A08C-CF05C4BD6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917" y="628356"/>
            <a:ext cx="4720667" cy="58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2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E6045B-E7F5-4E3A-864E-A9BB3DBF5955}"/>
              </a:ext>
            </a:extLst>
          </p:cNvPr>
          <p:cNvSpPr/>
          <p:nvPr/>
        </p:nvSpPr>
        <p:spPr>
          <a:xfrm>
            <a:off x="401214" y="777971"/>
            <a:ext cx="2341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Fraudulent Charges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95C99-FC99-4C78-9630-E3176B9F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5692"/>
            <a:ext cx="5223993" cy="5924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31810-5151-41A1-B740-A8A49EBEC157}"/>
              </a:ext>
            </a:extLst>
          </p:cNvPr>
          <p:cNvSpPr txBox="1"/>
          <p:nvPr/>
        </p:nvSpPr>
        <p:spPr>
          <a:xfrm>
            <a:off x="662730" y="1451295"/>
            <a:ext cx="3942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After viewing the transaction details and clicking dispute you are brought to the Dispute Reasons page.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From here – if the charge was not authorized, you are give a phone number to call the card company. 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The other options are reasons why the product was disputed other than a fraudulent charge. </a:t>
            </a:r>
          </a:p>
        </p:txBody>
      </p:sp>
    </p:spTree>
    <p:extLst>
      <p:ext uri="{BB962C8B-B14F-4D97-AF65-F5344CB8AC3E}">
        <p14:creationId xmlns:p14="http://schemas.microsoft.com/office/powerpoint/2010/main" val="16241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63A4-5A1A-4619-8F32-5EB37132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20" y="587904"/>
            <a:ext cx="11029615" cy="66139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P Card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27BEA-6941-4BFD-90BA-E6F5785AB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019" y="1185644"/>
            <a:ext cx="11029615" cy="101136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A Procurement card should be treated LIKE it’s YOUR OWN PERSONAL CREDIT or debit CARD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We encourage mindful spending</a:t>
            </a: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9E892-C109-4D25-B82A-BBCD04B6984A}"/>
              </a:ext>
            </a:extLst>
          </p:cNvPr>
          <p:cNvSpPr txBox="1"/>
          <p:nvPr/>
        </p:nvSpPr>
        <p:spPr>
          <a:xfrm>
            <a:off x="460019" y="2197010"/>
            <a:ext cx="10384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Franklin Gothic Medium" panose="020B0603020102020204" pitchFamily="34" charset="0"/>
              <a:buChar char="−"/>
            </a:pPr>
            <a:r>
              <a:rPr lang="en-US" dirty="0">
                <a:latin typeface="Franklin Gothic Medium" panose="020B0603020102020204" pitchFamily="34" charset="0"/>
              </a:rPr>
              <a:t>Cardholders should NEVER allow individuals within their department borrow their card</a:t>
            </a:r>
          </a:p>
          <a:p>
            <a:pPr marL="742950" lvl="1" indent="-285750">
              <a:lnSpc>
                <a:spcPct val="200000"/>
              </a:lnSpc>
              <a:buFont typeface="Franklin Gothic Medium" panose="020B0603020102020204" pitchFamily="34" charset="0"/>
              <a:buChar char="−"/>
            </a:pPr>
            <a:r>
              <a:rPr lang="en-US" sz="1600" dirty="0">
                <a:latin typeface="Franklin Gothic Medium" panose="020B0603020102020204" pitchFamily="34" charset="0"/>
              </a:rPr>
              <a:t>A student worker is not authorized to make purchases with the Procurement card. </a:t>
            </a:r>
          </a:p>
          <a:p>
            <a:pPr marL="285750" indent="-285750">
              <a:lnSpc>
                <a:spcPct val="200000"/>
              </a:lnSpc>
              <a:buFont typeface="Franklin Gothic Medium" panose="020B0603020102020204" pitchFamily="34" charset="0"/>
              <a:buChar char="−"/>
            </a:pPr>
            <a:r>
              <a:rPr lang="en-US" dirty="0">
                <a:latin typeface="Franklin Gothic Medium" panose="020B0603020102020204" pitchFamily="34" charset="0"/>
              </a:rPr>
              <a:t>P cards should be kept in a secure location – locked office cabinet or vault</a:t>
            </a:r>
          </a:p>
          <a:p>
            <a:pPr marL="285750" indent="-285750">
              <a:lnSpc>
                <a:spcPct val="200000"/>
              </a:lnSpc>
              <a:buFont typeface="Franklin Gothic Medium" panose="020B0603020102020204" pitchFamily="34" charset="0"/>
              <a:buChar char="−"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Keep the P card separate from personal credit cards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1" name="Graphic 10" descr="Ambulance">
            <a:extLst>
              <a:ext uri="{FF2B5EF4-FFF2-40B4-BE49-F238E27FC236}">
                <a16:creationId xmlns:a16="http://schemas.microsoft.com/office/drawing/2014/main" id="{3B97F4F5-942D-41D6-BF85-960A64766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569" y="3870064"/>
            <a:ext cx="1622066" cy="16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8A834-4E36-4467-8AE5-568C1EAA764F}"/>
              </a:ext>
            </a:extLst>
          </p:cNvPr>
          <p:cNvSpPr txBox="1"/>
          <p:nvPr/>
        </p:nvSpPr>
        <p:spPr>
          <a:xfrm>
            <a:off x="444616" y="748234"/>
            <a:ext cx="37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Lost or Stolen Cards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2F2D4-C4C3-4DEB-A1A6-49CB8322343B}"/>
              </a:ext>
            </a:extLst>
          </p:cNvPr>
          <p:cNvSpPr txBox="1"/>
          <p:nvPr/>
        </p:nvSpPr>
        <p:spPr>
          <a:xfrm>
            <a:off x="1899705" y="2143933"/>
            <a:ext cx="7832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Please inform Resources Management that your card has been lost or stolen. 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You are required to Contract USBank</a:t>
            </a:r>
          </a:p>
          <a:p>
            <a:r>
              <a:rPr lang="en-US" sz="2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800.344.5696 (toll free)</a:t>
            </a:r>
          </a:p>
          <a:p>
            <a:r>
              <a:rPr lang="en-US" sz="2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701.461.2010</a:t>
            </a: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8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A9A8B7-14CA-468F-B59C-4D85ED12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4" y="612250"/>
            <a:ext cx="5293760" cy="5971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B5301-ECA2-468F-A4A2-39D69AD5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85" y="612250"/>
            <a:ext cx="5584371" cy="60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D2DBB-BBD3-4790-A13F-D4071B8F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014" y="556590"/>
            <a:ext cx="5664452" cy="6019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2838E-86A2-460A-8AC5-0DC63E1D43DF}"/>
              </a:ext>
            </a:extLst>
          </p:cNvPr>
          <p:cNvSpPr txBox="1"/>
          <p:nvPr/>
        </p:nvSpPr>
        <p:spPr>
          <a:xfrm>
            <a:off x="5876014" y="721782"/>
            <a:ext cx="166182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7B0F4-29F6-43EC-8D9B-01497CEBA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34" y="556590"/>
            <a:ext cx="4930282" cy="62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9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65F6F-268D-44BE-A03D-BD532C66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7" y="620199"/>
            <a:ext cx="5939518" cy="593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509B8-71D5-4CF0-977C-17B252B6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08" y="657969"/>
            <a:ext cx="4744908" cy="5864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74339-4AEA-44BF-853E-D8E206F64C90}"/>
              </a:ext>
            </a:extLst>
          </p:cNvPr>
          <p:cNvSpPr txBox="1"/>
          <p:nvPr/>
        </p:nvSpPr>
        <p:spPr>
          <a:xfrm>
            <a:off x="355907" y="5975049"/>
            <a:ext cx="658230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audit sheet will be sent if there is a violation. If a sticky note is sent back with your statement we are only requesting less critical informatio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n. </a:t>
            </a:r>
          </a:p>
        </p:txBody>
      </p:sp>
    </p:spTree>
    <p:extLst>
      <p:ext uri="{BB962C8B-B14F-4D97-AF65-F5344CB8AC3E}">
        <p14:creationId xmlns:p14="http://schemas.microsoft.com/office/powerpoint/2010/main" val="3386943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F1B5B-C8FD-488E-A075-2F53794DE6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37715" y="1263143"/>
            <a:ext cx="3629608" cy="3629608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F0D809-E08B-4056-8F7F-017E1B5DF65E}"/>
              </a:ext>
            </a:extLst>
          </p:cNvPr>
          <p:cNvSpPr txBox="1"/>
          <p:nvPr/>
        </p:nvSpPr>
        <p:spPr>
          <a:xfrm>
            <a:off x="1418253" y="1492898"/>
            <a:ext cx="51225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Bottom line –</a:t>
            </a:r>
          </a:p>
          <a:p>
            <a:endParaRPr lang="en-US" sz="2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care about each of y’all but I don’t look good in stripes</a:t>
            </a:r>
          </a:p>
          <a:p>
            <a:endParaRPr lang="en-US" sz="2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require a lot from each of you because this is the State of Mississippi’s money – not ours </a:t>
            </a:r>
          </a:p>
          <a:p>
            <a:endParaRPr lang="en-US" sz="2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Keep that in mind when making purchases </a:t>
            </a:r>
          </a:p>
        </p:txBody>
      </p:sp>
    </p:spTree>
    <p:extLst>
      <p:ext uri="{BB962C8B-B14F-4D97-AF65-F5344CB8AC3E}">
        <p14:creationId xmlns:p14="http://schemas.microsoft.com/office/powerpoint/2010/main" val="213232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DD3FB-F0BD-4C18-A4AE-28107F2A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280315"/>
            <a:ext cx="3851148" cy="47548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P card Purchases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190982-8B5C-47A8-893F-1E04F7CA6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204" y="1915187"/>
            <a:ext cx="5087075" cy="536005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Competitive Contracts	</a:t>
            </a:r>
            <a:r>
              <a:rPr lang="en-US" dirty="0"/>
              <a:t>	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E6F2D3-325C-4DEA-AD85-A08694867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451191"/>
            <a:ext cx="5514808" cy="3706327"/>
          </a:xfrm>
        </p:spPr>
        <p:txBody>
          <a:bodyPr>
            <a:normAutofit fontScale="92500"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You are </a:t>
            </a:r>
            <a:r>
              <a:rPr lang="en-US" sz="1600" u="sng" dirty="0">
                <a:latin typeface="Franklin Gothic Medium" panose="020B0603020102020204" pitchFamily="34" charset="0"/>
              </a:rPr>
              <a:t>REQUIRED</a:t>
            </a:r>
            <a:r>
              <a:rPr lang="en-US" sz="1600" dirty="0">
                <a:latin typeface="Franklin Gothic Medium" panose="020B0603020102020204" pitchFamily="34" charset="0"/>
              </a:rPr>
              <a:t> to purchase from an approved vendor if your item is on a competitive contract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Copier Paper –</a:t>
            </a:r>
            <a:r>
              <a:rPr lang="en-US" sz="1200" dirty="0">
                <a:latin typeface="Franklin Gothic Medium" panose="020B0603020102020204" pitchFamily="34" charset="0"/>
              </a:rPr>
              <a:t>Imperial Dade 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Office Supplies – </a:t>
            </a:r>
            <a:r>
              <a:rPr lang="en-US" sz="1200" dirty="0">
                <a:latin typeface="Franklin Gothic Medium" panose="020B0603020102020204" pitchFamily="34" charset="0"/>
              </a:rPr>
              <a:t>Barefield Workplace Solutions &amp; Mississippi Industries for the Blind</a:t>
            </a:r>
          </a:p>
          <a:p>
            <a:r>
              <a:rPr lang="en-US" sz="1500" dirty="0">
                <a:latin typeface="Franklin Gothic Medium" panose="020B0603020102020204" pitchFamily="34" charset="0"/>
              </a:rPr>
              <a:t>Barefield Workplace Solutions – Laundry List – State Contract. </a:t>
            </a:r>
            <a:r>
              <a:rPr lang="en-US" sz="15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[search bar ‘state contract’ does not work for this site]  </a:t>
            </a:r>
            <a:r>
              <a:rPr lang="en-US" sz="1300" dirty="0">
                <a:latin typeface="Franklin Gothic Medium" panose="020B0603020102020204" pitchFamily="34" charset="0"/>
              </a:rPr>
              <a:t>If the item you need to purchase ISN’T on this list then check Mississippi Industries for the Blind</a:t>
            </a:r>
          </a:p>
          <a:p>
            <a:r>
              <a:rPr lang="en-US" sz="1500" dirty="0">
                <a:latin typeface="Franklin Gothic Medium" panose="020B0603020102020204" pitchFamily="34" charset="0"/>
              </a:rPr>
              <a:t>Mississippi Industries for the Blind – </a:t>
            </a:r>
            <a:r>
              <a:rPr lang="en-US" sz="1300" dirty="0">
                <a:latin typeface="Franklin Gothic Medium" panose="020B0603020102020204" pitchFamily="34" charset="0"/>
              </a:rPr>
              <a:t>Type in State Contract in the search bar.  If your item isn’t listed as a state contracted item, check Barefield.  If it’s not on Barefield you may shop around – be mindful of your spending. </a:t>
            </a:r>
            <a:endParaRPr lang="en-US" sz="1500" dirty="0">
              <a:latin typeface="Franklin Gothic Medium" panose="020B06030201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3C0240-C5C1-45F2-B5AC-C5D61889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1915187"/>
            <a:ext cx="5087073" cy="553373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Negotiated Contracts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896BC43-1AD7-4F81-9E0F-9D5D89E50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0721" y="2468560"/>
            <a:ext cx="5393100" cy="1471479"/>
          </a:xfrm>
        </p:spPr>
        <p:txBody>
          <a:bodyPr>
            <a:normAutofit fontScale="92500"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It is strongly encouraged to purchase from vendors who fall under Negotiated Contracts if your item isn’t on a competitive state contract. </a:t>
            </a:r>
          </a:p>
          <a:p>
            <a:pPr marL="0" indent="0" algn="ctr">
              <a:buNone/>
            </a:pPr>
            <a:r>
              <a:rPr lang="en-US" sz="1400" dirty="0">
                <a:latin typeface="Franklin Gothic Medium" panose="020B0603020102020204" pitchFamily="34" charset="0"/>
              </a:rPr>
              <a:t>Negotiated contracts are used by many but don’t always meet the needs for everyone – that’s why they are encouraged but not required. </a:t>
            </a:r>
          </a:p>
          <a:p>
            <a:pPr marL="0" indent="0" algn="ctr">
              <a:buNone/>
            </a:pPr>
            <a:endParaRPr 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1187B-9905-42FC-ABDB-25C7C5466E65}"/>
              </a:ext>
            </a:extLst>
          </p:cNvPr>
          <p:cNvSpPr txBox="1"/>
          <p:nvPr/>
        </p:nvSpPr>
        <p:spPr>
          <a:xfrm>
            <a:off x="6370721" y="4619648"/>
            <a:ext cx="554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the item is not on state contract – follow basic procurement card and purchasing laws</a:t>
            </a:r>
          </a:p>
        </p:txBody>
      </p:sp>
    </p:spTree>
    <p:extLst>
      <p:ext uri="{BB962C8B-B14F-4D97-AF65-F5344CB8AC3E}">
        <p14:creationId xmlns:p14="http://schemas.microsoft.com/office/powerpoint/2010/main" val="127649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6DB17E-89D1-4577-9CC3-23F1053B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252" y="608972"/>
            <a:ext cx="4934054" cy="4529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55541-B005-4C75-876A-6B7D4684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3" y="662730"/>
            <a:ext cx="6095188" cy="4454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79133-C100-4B6C-BE09-DF069BE41CE2}"/>
              </a:ext>
            </a:extLst>
          </p:cNvPr>
          <p:cNvSpPr txBox="1"/>
          <p:nvPr/>
        </p:nvSpPr>
        <p:spPr>
          <a:xfrm>
            <a:off x="286247" y="1874343"/>
            <a:ext cx="1517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Clickable links will take you to a list of categories that fall under that contract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202D9D-2D41-44C6-9558-D9D28BA7A7C9}"/>
              </a:ext>
            </a:extLst>
          </p:cNvPr>
          <p:cNvCxnSpPr/>
          <p:nvPr/>
        </p:nvCxnSpPr>
        <p:spPr>
          <a:xfrm>
            <a:off x="1468073" y="2072081"/>
            <a:ext cx="335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32C51A-ED90-43D2-9DA6-40746614C7EF}"/>
              </a:ext>
            </a:extLst>
          </p:cNvPr>
          <p:cNvCxnSpPr>
            <a:cxnSpLocks/>
          </p:cNvCxnSpPr>
          <p:nvPr/>
        </p:nvCxnSpPr>
        <p:spPr>
          <a:xfrm>
            <a:off x="1468073" y="2072081"/>
            <a:ext cx="427839" cy="461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174EB9-9507-40C8-B103-8F67F211739D}"/>
              </a:ext>
            </a:extLst>
          </p:cNvPr>
          <p:cNvSpPr txBox="1"/>
          <p:nvPr/>
        </p:nvSpPr>
        <p:spPr>
          <a:xfrm>
            <a:off x="10107222" y="2274838"/>
            <a:ext cx="1394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Click on the category you need to purchase – it will list the authorized vendor(s)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40F18D-EC00-469C-8D32-2B52E22B6F04}"/>
              </a:ext>
            </a:extLst>
          </p:cNvPr>
          <p:cNvCxnSpPr>
            <a:cxnSpLocks/>
          </p:cNvCxnSpPr>
          <p:nvPr/>
        </p:nvCxnSpPr>
        <p:spPr>
          <a:xfrm flipH="1">
            <a:off x="7712610" y="2776755"/>
            <a:ext cx="1028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F5EBCF-38B1-485D-9BEC-904FAE72CC46}"/>
              </a:ext>
            </a:extLst>
          </p:cNvPr>
          <p:cNvSpPr txBox="1"/>
          <p:nvPr/>
        </p:nvSpPr>
        <p:spPr>
          <a:xfrm>
            <a:off x="715618" y="5478449"/>
            <a:ext cx="585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https://www.dfa.ms.gov/bureau-purchasing-and-contracting</a:t>
            </a:r>
          </a:p>
        </p:txBody>
      </p:sp>
    </p:spTree>
    <p:extLst>
      <p:ext uri="{BB962C8B-B14F-4D97-AF65-F5344CB8AC3E}">
        <p14:creationId xmlns:p14="http://schemas.microsoft.com/office/powerpoint/2010/main" val="328860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777B-F4DD-4CC5-B578-C863A6D4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61" y="639396"/>
            <a:ext cx="6709203" cy="5667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Before using the Procurement card</a:t>
            </a: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34D2FFEB-C00F-43F2-951D-B07B3492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111" y="1640371"/>
            <a:ext cx="380338" cy="380338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1600C871-3219-4F30-AB96-5C8367818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390" y="2432766"/>
            <a:ext cx="380338" cy="380338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D8CC132D-699A-448F-BD49-F87E84275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30" y="3112294"/>
            <a:ext cx="380338" cy="380338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0C19864A-AB1E-4DBD-A0D5-0F5DFE8B3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30" y="3791822"/>
            <a:ext cx="380338" cy="3803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1024D1-F11C-4B0E-A68D-705B024334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91956" y="662482"/>
            <a:ext cx="2613937" cy="19604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D3E438-1C73-4873-9D08-C5B78B6C822F}"/>
              </a:ext>
            </a:extLst>
          </p:cNvPr>
          <p:cNvSpPr txBox="1"/>
          <p:nvPr/>
        </p:nvSpPr>
        <p:spPr>
          <a:xfrm>
            <a:off x="775969" y="1548085"/>
            <a:ext cx="5320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Is your item a commodity or service?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– if it doesn’t fit in these 2 categories you will need to verify with Resources Management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7CE2F8-CF42-4EDE-8B37-21A5392D27A0}"/>
              </a:ext>
            </a:extLst>
          </p:cNvPr>
          <p:cNvSpPr txBox="1"/>
          <p:nvPr/>
        </p:nvSpPr>
        <p:spPr>
          <a:xfrm>
            <a:off x="773449" y="2299090"/>
            <a:ext cx="579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Does this purchase split orders in order to circumvent a contract or card policies in anyway?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Bad idea - Don’t do it!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C1638A-1645-4144-BB28-88DAC99F27A7}"/>
              </a:ext>
            </a:extLst>
          </p:cNvPr>
          <p:cNvSpPr txBox="1"/>
          <p:nvPr/>
        </p:nvSpPr>
        <p:spPr>
          <a:xfrm>
            <a:off x="773449" y="3025464"/>
            <a:ext cx="3199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Is this a specialty item? 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If it’s special – it’s probably not allowed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4C0A6-8F56-4114-8B37-E33212230363}"/>
              </a:ext>
            </a:extLst>
          </p:cNvPr>
          <p:cNvSpPr txBox="1"/>
          <p:nvPr/>
        </p:nvSpPr>
        <p:spPr>
          <a:xfrm>
            <a:off x="773449" y="3704086"/>
            <a:ext cx="69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Medium" panose="020B0603020102020204" pitchFamily="34" charset="0"/>
              </a:rPr>
              <a:t>Is there enough money to pay for this purchase within your department? </a:t>
            </a:r>
          </a:p>
          <a:p>
            <a:r>
              <a:rPr lang="en-US" sz="1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[Couch coins do not count]</a:t>
            </a:r>
          </a:p>
        </p:txBody>
      </p: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11E3B6EA-3369-4652-948C-49D04CF4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30" y="4460802"/>
            <a:ext cx="380338" cy="3803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50A0252-906F-41C8-A249-EB432BA2ECAE}"/>
              </a:ext>
            </a:extLst>
          </p:cNvPr>
          <p:cNvSpPr txBox="1"/>
          <p:nvPr/>
        </p:nvSpPr>
        <p:spPr>
          <a:xfrm>
            <a:off x="773449" y="4447220"/>
            <a:ext cx="6793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Know your card’s single item transaction limit &amp; monthly card limit</a:t>
            </a:r>
          </a:p>
        </p:txBody>
      </p:sp>
      <p:pic>
        <p:nvPicPr>
          <p:cNvPr id="28" name="Graphic 27" descr="Checkmark">
            <a:extLst>
              <a:ext uri="{FF2B5EF4-FFF2-40B4-BE49-F238E27FC236}">
                <a16:creationId xmlns:a16="http://schemas.microsoft.com/office/drawing/2014/main" id="{F7038CC2-69D4-44A4-8739-90395ED8F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390" y="5129782"/>
            <a:ext cx="380338" cy="38033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D3A4FFF-556C-4DD1-B37D-7DCCA254A115}"/>
              </a:ext>
            </a:extLst>
          </p:cNvPr>
          <p:cNvSpPr txBox="1"/>
          <p:nvPr/>
        </p:nvSpPr>
        <p:spPr>
          <a:xfrm>
            <a:off x="773449" y="5017677"/>
            <a:ext cx="71798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P Cards are not authorized to be charged a convenience or service fee.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If the card is charged this fee, you are responsible for having the charge credited back or pay for the fee - </a:t>
            </a:r>
            <a:r>
              <a:rPr lang="en-US" sz="1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It is important to make sure you will not be charged this before swiping the card or keying in the card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35537-FF9A-4B1A-8A4E-38EEEC079251}"/>
              </a:ext>
            </a:extLst>
          </p:cNvPr>
          <p:cNvSpPr txBox="1"/>
          <p:nvPr/>
        </p:nvSpPr>
        <p:spPr>
          <a:xfrm>
            <a:off x="7953332" y="3112294"/>
            <a:ext cx="3465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ordering from an Online Vendor: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Request the taxes be removed from the order – if the vendor is out-of-state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 of Mississippi Taxes shouldn’t be charged to the P Card – even for online, in- state orders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5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206A-E045-49E6-9F0C-B2A8FBBD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Using the P Card for a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3739-CE39-48D4-8C60-D20DF8EE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4647"/>
            <a:ext cx="11029615" cy="37089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The P card can be used for Contractual Services ONLY IF the business is a LLC Corporation or LLC-S Corporation </a:t>
            </a:r>
          </a:p>
          <a:p>
            <a:pPr lvl="1">
              <a:buFont typeface="Franklin Gothic Medium" panose="020B0603020102020204" pitchFamily="34" charset="0"/>
              <a:buChar char="−"/>
            </a:pPr>
            <a:r>
              <a:rPr lang="en-US" sz="1200" dirty="0">
                <a:latin typeface="Franklin Gothic Medium" panose="020B0603020102020204" pitchFamily="34" charset="0"/>
              </a:rPr>
              <a:t>(LLC – limited liability company – protects the company’s owner’s personal assets from the company’s debts)</a:t>
            </a:r>
          </a:p>
          <a:p>
            <a:pPr lvl="1">
              <a:buFont typeface="Franklin Gothic Medium" panose="020B0603020102020204" pitchFamily="34" charset="0"/>
              <a:buChar char="−"/>
            </a:pPr>
            <a:r>
              <a:rPr lang="en-US" sz="1200" dirty="0">
                <a:latin typeface="Franklin Gothic Medium" panose="020B0603020102020204" pitchFamily="34" charset="0"/>
              </a:rPr>
              <a:t>(LLC-S Corp -  is just a tax classification of an LLC – doesn’t pay corporate income tax like an LLC.  S Corp company profits pass through the owner’s personal tax returns)</a:t>
            </a:r>
          </a:p>
          <a:p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It is a violation to use the P card with contractual services to an individual, Sole Proprietor, Partnership or LLC-Partnership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Contracts are required for ANY service 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We now REQUIRE a W-9 for every service contract – this is to ensure the service is with a LLC or LLC-S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Contracts are to be uploaded into Contract Safe along with the company’s W-9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Wait for full contract approval before receiving service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8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7406-1385-4391-B291-60AD385F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71" y="1350252"/>
            <a:ext cx="4714377" cy="49940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Steps for P card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10DC-7042-491A-BA16-562D2ECC5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5081"/>
            <a:ext cx="11029615" cy="4220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Decide if the product you need to purchase is on State Contract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" panose="020B0603020102020204" pitchFamily="34" charset="0"/>
              </a:rPr>
              <a:t>If a service – upload W 9 and contract into Contract Safe.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Must receive full approval before moving forward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Order item(s) – KEEP ALL RECEIPTS.  Receipts MUST be itemized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Receive ordered item(s) from vendor – Back orders are not allowed to be charged to the P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Complete the Transaction 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latin typeface="Franklin Gothic Medium" panose="020B0603020102020204" pitchFamily="34" charset="0"/>
              </a:rPr>
              <a:t>If food was purchased to either consume or to use, a Food Memo form AND Food Purchase form are REQUIRED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000" dirty="0">
                <a:latin typeface="Franklin Gothic Medium" panose="020B0603020102020204" pitchFamily="34" charset="0"/>
              </a:rPr>
              <a:t>(All forms are on Resources Management’s webpage)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>
                <a:latin typeface="Franklin Gothic Medium" panose="020B0603020102020204" pitchFamily="34" charset="0"/>
              </a:rPr>
              <a:t>Freight or shipping charges should be listed on a separate line than the product that was purchased since it uses a separate object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Print Statements from us bank P Card site– match receipts to monthly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Card holder AND supervisor must sign the statement and Transaction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Send original documentation to Resources Management [w-1628] </a:t>
            </a:r>
            <a:r>
              <a:rPr lang="en-US" dirty="0">
                <a:latin typeface="Franklin Gothic Medium" panose="020B0603020102020204" pitchFamily="34" charset="0"/>
              </a:rPr>
              <a:t>by the 10</a:t>
            </a:r>
            <a:r>
              <a:rPr lang="en-US" baseline="30000" dirty="0">
                <a:latin typeface="Franklin Gothic Medium" panose="020B0603020102020204" pitchFamily="34" charset="0"/>
              </a:rPr>
              <a:t>th</a:t>
            </a:r>
            <a:r>
              <a:rPr lang="en-US" dirty="0">
                <a:latin typeface="Franklin Gothic Medium" panose="020B0603020102020204" pitchFamily="34" charset="0"/>
              </a:rPr>
              <a:t> of each month</a:t>
            </a:r>
            <a:endParaRPr lang="en-US" sz="18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 descr="W Logo blue">
            <a:extLst>
              <a:ext uri="{FF2B5EF4-FFF2-40B4-BE49-F238E27FC236}">
                <a16:creationId xmlns:a16="http://schemas.microsoft.com/office/drawing/2014/main" id="{C7FDB0F2-AF60-436A-9244-A90A776E53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718" y="775280"/>
            <a:ext cx="1455089" cy="1149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64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0BE35-9E03-4033-99D0-9F48E2EEB18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6200" y="689668"/>
            <a:ext cx="6519385" cy="49847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Prohibited Purchases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27AAC-0A7D-4237-89FC-8572CC42B36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6201" y="2175656"/>
            <a:ext cx="3843338" cy="3975145"/>
          </a:xfrm>
        </p:spPr>
        <p:txBody>
          <a:bodyPr>
            <a:noAutofit/>
          </a:bodyPr>
          <a:lstStyle/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Weapons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Two-way radio equipment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Lawn Maintenance Equipment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Cell phones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Chain Saws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Air compressors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Welding machines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Generators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Motorized vehicles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Camera and camera equipment (priced over $250)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Televisions (priced over $250)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Computer and computer equipment (priced over $250)</a:t>
            </a:r>
          </a:p>
          <a:p>
            <a:pPr lvl="1"/>
            <a:endParaRPr lang="en-US" sz="1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lvl="2"/>
            <a:endParaRPr lang="en-US" sz="1200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endParaRPr lang="en-US" sz="1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16A8DD6-D52C-4E2D-ABBF-2462188272B0}"/>
              </a:ext>
            </a:extLst>
          </p:cNvPr>
          <p:cNvSpPr txBox="1">
            <a:spLocks/>
          </p:cNvSpPr>
          <p:nvPr/>
        </p:nvSpPr>
        <p:spPr>
          <a:xfrm>
            <a:off x="8066327" y="1688284"/>
            <a:ext cx="3778195" cy="3624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Liquor Stores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Items for Personal use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Gifts, incentives, or awards</a:t>
            </a:r>
          </a:p>
          <a:p>
            <a:pPr lvl="3"/>
            <a:r>
              <a:rPr lang="en-US" sz="105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Party favors, Christmas cards, flowers, birthday cards, etc.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Contractual Services to an individual, Sole Proprietor, Partnership or LLC-Partnership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Products or services with a recurring monthly charge.  *We do not want anyone to have the ability to charge the card monthly without prior knowledge and approval</a:t>
            </a:r>
          </a:p>
          <a:p>
            <a:pPr lvl="2"/>
            <a:endParaRPr lang="en-US" sz="1200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41B031B-03DB-4B53-B4A6-FD47849E1603}"/>
              </a:ext>
            </a:extLst>
          </p:cNvPr>
          <p:cNvSpPr txBox="1">
            <a:spLocks/>
          </p:cNvSpPr>
          <p:nvPr/>
        </p:nvSpPr>
        <p:spPr>
          <a:xfrm>
            <a:off x="4361982" y="1545671"/>
            <a:ext cx="3993746" cy="376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Mississippi Sales Tax </a:t>
            </a: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–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card holder is responsible for communicating this before making a purchase with the card in the state of Mississippi – you will have to pay this back if charged and not credited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ATM or Cash withdrawals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Radioactive or Hazardous Materials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Back ordered products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Travel or Restaurant expenses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Rental Vehicles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Gasoline purchases</a:t>
            </a:r>
          </a:p>
          <a:p>
            <a:pPr lvl="2"/>
            <a:endParaRPr lang="en-US" sz="1200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DADD9-6ABB-4275-B497-38494C8B2647}"/>
              </a:ext>
            </a:extLst>
          </p:cNvPr>
          <p:cNvSpPr txBox="1"/>
          <p:nvPr/>
        </p:nvSpPr>
        <p:spPr>
          <a:xfrm>
            <a:off x="7628731" y="1080776"/>
            <a:ext cx="1733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u="sng" dirty="0">
                <a:latin typeface="Franklin Gothic Medium" panose="020B0603020102020204" pitchFamily="34" charset="0"/>
              </a:rPr>
              <a:t>Other items: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53733-C8C8-4A3E-A637-A3C5AF8B41D1}"/>
              </a:ext>
            </a:extLst>
          </p:cNvPr>
          <p:cNvSpPr/>
          <p:nvPr/>
        </p:nvSpPr>
        <p:spPr>
          <a:xfrm>
            <a:off x="406201" y="1111554"/>
            <a:ext cx="318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 indent="0">
              <a:buNone/>
            </a:pPr>
            <a:r>
              <a:rPr lang="en-US" u="sng" dirty="0">
                <a:latin typeface="Franklin Gothic Medium" panose="020B0603020102020204" pitchFamily="34" charset="0"/>
              </a:rPr>
              <a:t>Equipment or Inventory items:</a:t>
            </a:r>
          </a:p>
        </p:txBody>
      </p:sp>
    </p:spTree>
    <p:extLst>
      <p:ext uri="{BB962C8B-B14F-4D97-AF65-F5344CB8AC3E}">
        <p14:creationId xmlns:p14="http://schemas.microsoft.com/office/powerpoint/2010/main" val="37334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D75E7-A182-464A-9C02-04CE258E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21" y="505784"/>
            <a:ext cx="11292840" cy="4121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Approved Purchases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Conference Registration Fees [Travel Authorization must be included]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Memberships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Software, provided you are not signing a license agreement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Postage | Post Office box rental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Subscriptions | Publications that are not on a reoccurring monthly bill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Reprints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Advertising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Space rental at conferences or conventions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Freight and shipping charges</a:t>
            </a:r>
          </a:p>
          <a:p>
            <a:pPr lvl="2"/>
            <a:r>
              <a:rPr lang="en-US" dirty="0">
                <a:latin typeface="Franklin Gothic Medium" panose="020B0603020102020204" pitchFamily="34" charset="0"/>
              </a:rPr>
              <a:t>Office supplies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3D097-93FB-4ED2-9AB8-4BC100DEE944}"/>
              </a:ext>
            </a:extLst>
          </p:cNvPr>
          <p:cNvSpPr txBox="1"/>
          <p:nvPr/>
        </p:nvSpPr>
        <p:spPr>
          <a:xfrm>
            <a:off x="7394713" y="1789043"/>
            <a:ext cx="4230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Promotional Items | Recruitment Items </a:t>
            </a:r>
          </a:p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Purchased through a licensed vendor AND approved by University Relations</a:t>
            </a:r>
          </a:p>
          <a:p>
            <a:pPr algn="ctr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*anything branded* needs to be approved by UNIVERSITY RELATIONS</a:t>
            </a:r>
          </a:p>
          <a:p>
            <a:pPr algn="ctr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Licensed Vendor list. </a:t>
            </a:r>
            <a:r>
              <a:rPr lang="en-US" dirty="0">
                <a:solidFill>
                  <a:schemeClr val="accent2"/>
                </a:solidFill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https://www.muw.edu/ur/licensing/</a:t>
            </a:r>
            <a:endParaRPr lang="en-US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608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1918</TotalTime>
  <Words>2206</Words>
  <Application>Microsoft Office PowerPoint</Application>
  <PresentationFormat>Widescreen</PresentationFormat>
  <Paragraphs>234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</vt:lpstr>
      <vt:lpstr>Franklin Gothic Medium</vt:lpstr>
      <vt:lpstr>Gill Sans MT</vt:lpstr>
      <vt:lpstr>Wingdings</vt:lpstr>
      <vt:lpstr>Wingdings 2</vt:lpstr>
      <vt:lpstr>Dividend</vt:lpstr>
      <vt:lpstr>Procurement Card Program</vt:lpstr>
      <vt:lpstr>P Card Care</vt:lpstr>
      <vt:lpstr>P card Purchases</vt:lpstr>
      <vt:lpstr>PowerPoint Presentation</vt:lpstr>
      <vt:lpstr>Before using the Procurement card</vt:lpstr>
      <vt:lpstr>Using the P Card for a Service?</vt:lpstr>
      <vt:lpstr>Steps for P card purchases</vt:lpstr>
      <vt:lpstr>PowerPoint Presentation</vt:lpstr>
      <vt:lpstr>PowerPoint Presentation</vt:lpstr>
      <vt:lpstr>PowerPoint Presentation</vt:lpstr>
      <vt:lpstr>You will need a memo for that:</vt:lpstr>
      <vt:lpstr>P Card violations</vt:lpstr>
      <vt:lpstr>End of the Month Process</vt:lpstr>
      <vt:lpstr>NEW Information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Card Program</dc:title>
  <dc:creator>Sarah M Hall</dc:creator>
  <cp:lastModifiedBy>Sarah M Hall</cp:lastModifiedBy>
  <cp:revision>82</cp:revision>
  <cp:lastPrinted>2024-08-14T21:31:08Z</cp:lastPrinted>
  <dcterms:created xsi:type="dcterms:W3CDTF">2024-08-07T19:00:29Z</dcterms:created>
  <dcterms:modified xsi:type="dcterms:W3CDTF">2024-08-22T14:30:58Z</dcterms:modified>
</cp:coreProperties>
</file>