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8" r:id="rId3"/>
    <p:sldId id="257" r:id="rId4"/>
    <p:sldId id="258" r:id="rId5"/>
    <p:sldId id="259" r:id="rId6"/>
    <p:sldId id="260" r:id="rId7"/>
    <p:sldId id="261" r:id="rId8"/>
    <p:sldId id="299" r:id="rId9"/>
    <p:sldId id="300" r:id="rId10"/>
    <p:sldId id="262" r:id="rId11"/>
    <p:sldId id="263" r:id="rId12"/>
    <p:sldId id="264" r:id="rId13"/>
    <p:sldId id="266" r:id="rId14"/>
    <p:sldId id="267" r:id="rId15"/>
    <p:sldId id="268" r:id="rId16"/>
    <p:sldId id="269" r:id="rId17"/>
    <p:sldId id="270" r:id="rId18"/>
    <p:sldId id="273" r:id="rId19"/>
    <p:sldId id="274" r:id="rId20"/>
    <p:sldId id="295" r:id="rId21"/>
    <p:sldId id="275" r:id="rId22"/>
    <p:sldId id="276" r:id="rId23"/>
    <p:sldId id="296" r:id="rId24"/>
    <p:sldId id="277"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51"/>
    <a:srgbClr val="174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3D36D-6C47-45A1-9818-433C8F275F9F}" type="datetimeFigureOut">
              <a:rPr lang="en-US" smtClean="0"/>
              <a:t>2/17/2020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BFD77-CD50-4826-A429-E00720A12176}" type="slidenum">
              <a:rPr lang="en-US" smtClean="0"/>
              <a:t>‹#›</a:t>
            </a:fld>
            <a:endParaRPr lang="en-US"/>
          </a:p>
        </p:txBody>
      </p:sp>
    </p:spTree>
    <p:extLst>
      <p:ext uri="{BB962C8B-B14F-4D97-AF65-F5344CB8AC3E}">
        <p14:creationId xmlns:p14="http://schemas.microsoft.com/office/powerpoint/2010/main" val="418179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BFD77-CD50-4826-A429-E00720A12176}" type="slidenum">
              <a:rPr lang="en-US" smtClean="0"/>
              <a:t>7</a:t>
            </a:fld>
            <a:endParaRPr lang="en-US"/>
          </a:p>
        </p:txBody>
      </p:sp>
    </p:spTree>
    <p:extLst>
      <p:ext uri="{BB962C8B-B14F-4D97-AF65-F5344CB8AC3E}">
        <p14:creationId xmlns:p14="http://schemas.microsoft.com/office/powerpoint/2010/main" val="841326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C2E1A-C8AA-4695-820E-425466B4F85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115251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C2E1A-C8AA-4695-820E-425466B4F85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358489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C2E1A-C8AA-4695-820E-425466B4F85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1575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C2E1A-C8AA-4695-820E-425466B4F85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300703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C2E1A-C8AA-4695-820E-425466B4F85A}"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398422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C2E1A-C8AA-4695-820E-425466B4F85A}"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278791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C2E1A-C8AA-4695-820E-425466B4F85A}"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48300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C2E1A-C8AA-4695-820E-425466B4F85A}"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247327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C2E1A-C8AA-4695-820E-425466B4F85A}"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316078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C2E1A-C8AA-4695-820E-425466B4F85A}"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54129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C2E1A-C8AA-4695-820E-425466B4F85A}"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2DCD3-BBD6-41AB-893C-064DF0D99105}" type="slidenum">
              <a:rPr lang="en-US" smtClean="0"/>
              <a:t>‹#›</a:t>
            </a:fld>
            <a:endParaRPr lang="en-US"/>
          </a:p>
        </p:txBody>
      </p:sp>
    </p:spTree>
    <p:extLst>
      <p:ext uri="{BB962C8B-B14F-4D97-AF65-F5344CB8AC3E}">
        <p14:creationId xmlns:p14="http://schemas.microsoft.com/office/powerpoint/2010/main" val="34335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0"/>
              </a:schemeClr>
            </a:gs>
            <a:gs pos="100000">
              <a:srgbClr val="174074"/>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C2E1A-C8AA-4695-820E-425466B4F85A}"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2DCD3-BBD6-41AB-893C-064DF0D99105}" type="slidenum">
              <a:rPr lang="en-US" smtClean="0"/>
              <a:t>‹#›</a:t>
            </a:fld>
            <a:endParaRPr lang="en-US"/>
          </a:p>
        </p:txBody>
      </p:sp>
    </p:spTree>
    <p:extLst>
      <p:ext uri="{BB962C8B-B14F-4D97-AF65-F5344CB8AC3E}">
        <p14:creationId xmlns:p14="http://schemas.microsoft.com/office/powerpoint/2010/main" val="233528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ubNF9QNEQLA"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a:solidFill>
                  <a:srgbClr val="FFD451"/>
                </a:solidFill>
                <a:latin typeface="Times New Roman" pitchFamily="18" charset="0"/>
                <a:cs typeface="Times New Roman" pitchFamily="18" charset="0"/>
              </a:rPr>
              <a:t>Basic Departmental </a:t>
            </a:r>
            <a:r>
              <a:rPr lang="en-US" dirty="0" smtClean="0">
                <a:solidFill>
                  <a:srgbClr val="FFD451"/>
                </a:solidFill>
                <a:latin typeface="Times New Roman" pitchFamily="18" charset="0"/>
                <a:cs typeface="Times New Roman" pitchFamily="18" charset="0"/>
              </a:rPr>
              <a:t/>
            </a:r>
            <a:br>
              <a:rPr lang="en-US" dirty="0" smtClean="0">
                <a:solidFill>
                  <a:srgbClr val="FFD451"/>
                </a:solidFill>
                <a:latin typeface="Times New Roman" pitchFamily="18" charset="0"/>
                <a:cs typeface="Times New Roman" pitchFamily="18" charset="0"/>
              </a:rPr>
            </a:br>
            <a:r>
              <a:rPr lang="en-US" dirty="0" smtClean="0">
                <a:solidFill>
                  <a:srgbClr val="FFD451"/>
                </a:solidFill>
                <a:latin typeface="Times New Roman" pitchFamily="18" charset="0"/>
                <a:cs typeface="Times New Roman" pitchFamily="18" charset="0"/>
              </a:rPr>
              <a:t>Internal </a:t>
            </a:r>
            <a:r>
              <a:rPr lang="en-US" dirty="0">
                <a:solidFill>
                  <a:srgbClr val="FFD451"/>
                </a:solidFill>
                <a:latin typeface="Times New Roman" pitchFamily="18" charset="0"/>
                <a:cs typeface="Times New Roman" pitchFamily="18" charset="0"/>
              </a:rPr>
              <a:t>Controls</a:t>
            </a:r>
          </a:p>
        </p:txBody>
      </p:sp>
      <p:sp>
        <p:nvSpPr>
          <p:cNvPr id="3" name="Subtitle 2"/>
          <p:cNvSpPr>
            <a:spLocks noGrp="1"/>
          </p:cNvSpPr>
          <p:nvPr>
            <p:ph type="subTitle" idx="1"/>
          </p:nvPr>
        </p:nvSpPr>
        <p:spPr>
          <a:xfrm>
            <a:off x="2438400" y="2792412"/>
            <a:ext cx="4572000" cy="1017588"/>
          </a:xfrm>
        </p:spPr>
        <p:txBody>
          <a:bodyPr>
            <a:normAutofit lnSpcReduction="10000"/>
          </a:bodyPr>
          <a:lstStyle/>
          <a:p>
            <a:r>
              <a:rPr lang="en-US" dirty="0" smtClean="0">
                <a:solidFill>
                  <a:schemeClr val="bg1"/>
                </a:solidFill>
                <a:latin typeface="Times New Roman" pitchFamily="18" charset="0"/>
                <a:cs typeface="Times New Roman" pitchFamily="18" charset="0"/>
              </a:rPr>
              <a:t>Office </a:t>
            </a:r>
            <a:r>
              <a:rPr lang="en-US" dirty="0">
                <a:solidFill>
                  <a:schemeClr val="bg1"/>
                </a:solidFill>
                <a:latin typeface="Times New Roman" pitchFamily="18" charset="0"/>
                <a:cs typeface="Times New Roman" pitchFamily="18" charset="0"/>
              </a:rPr>
              <a:t>of Internal Audit</a:t>
            </a:r>
            <a:br>
              <a:rPr lang="en-US" dirty="0">
                <a:solidFill>
                  <a:schemeClr val="bg1"/>
                </a:solidFill>
                <a:latin typeface="Times New Roman" pitchFamily="18" charset="0"/>
                <a:cs typeface="Times New Roman" pitchFamily="18" charset="0"/>
              </a:rPr>
            </a:br>
            <a:r>
              <a:rPr lang="en-US" dirty="0" smtClean="0">
                <a:solidFill>
                  <a:schemeClr val="bg1"/>
                </a:solidFill>
                <a:latin typeface="Times New Roman" pitchFamily="18" charset="0"/>
                <a:cs typeface="Times New Roman" pitchFamily="18" charset="0"/>
              </a:rPr>
              <a:t>2020</a:t>
            </a:r>
            <a:endParaRPr lang="en-US"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7982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rPr>
              <a:t>Basic Control </a:t>
            </a:r>
            <a:r>
              <a:rPr lang="en-US" dirty="0" smtClean="0">
                <a:solidFill>
                  <a:schemeClr val="bg1">
                    <a:lumMod val="95000"/>
                  </a:schemeClr>
                </a:solidFill>
              </a:rPr>
              <a:t>Assessment </a:t>
            </a:r>
            <a:r>
              <a:rPr lang="en-US" dirty="0" smtClean="0">
                <a:solidFill>
                  <a:schemeClr val="bg1">
                    <a:lumMod val="95000"/>
                  </a:schemeClr>
                </a:solidFill>
              </a:rPr>
              <a:t>Areas</a:t>
            </a:r>
            <a:endParaRPr lang="en-US" dirty="0">
              <a:solidFill>
                <a:schemeClr val="bg1">
                  <a:lumMod val="95000"/>
                </a:schemeClr>
              </a:solidFill>
            </a:endParaRPr>
          </a:p>
        </p:txBody>
      </p:sp>
      <p:sp>
        <p:nvSpPr>
          <p:cNvPr id="3" name="Content Placeholder 2"/>
          <p:cNvSpPr>
            <a:spLocks noGrp="1"/>
          </p:cNvSpPr>
          <p:nvPr>
            <p:ph sz="half" idx="1"/>
          </p:nvPr>
        </p:nvSpPr>
        <p:spPr/>
        <p:txBody>
          <a:bodyPr>
            <a:normAutofit/>
          </a:bodyPr>
          <a:lstStyle/>
          <a:p>
            <a:pPr marL="514350" indent="-514350">
              <a:buFont typeface="+mj-lt"/>
              <a:buAutoNum type="alphaUcPeriod"/>
            </a:pPr>
            <a:r>
              <a:rPr lang="en-US" dirty="0" smtClean="0">
                <a:solidFill>
                  <a:schemeClr val="bg1">
                    <a:lumMod val="95000"/>
                  </a:schemeClr>
                </a:solidFill>
              </a:rPr>
              <a:t>Account </a:t>
            </a:r>
            <a:r>
              <a:rPr lang="en-US" dirty="0">
                <a:solidFill>
                  <a:schemeClr val="bg1">
                    <a:lumMod val="95000"/>
                  </a:schemeClr>
                </a:solidFill>
              </a:rPr>
              <a:t>Reconciliation</a:t>
            </a:r>
            <a:endParaRPr lang="en-US" dirty="0" smtClean="0">
              <a:solidFill>
                <a:schemeClr val="bg1">
                  <a:lumMod val="95000"/>
                </a:schemeClr>
              </a:solidFill>
            </a:endParaRPr>
          </a:p>
          <a:p>
            <a:pPr marL="514350" indent="-514350">
              <a:buFont typeface="+mj-lt"/>
              <a:buAutoNum type="alphaUcPeriod"/>
            </a:pPr>
            <a:r>
              <a:rPr lang="en-US" dirty="0" smtClean="0">
                <a:solidFill>
                  <a:schemeClr val="bg1">
                    <a:lumMod val="95000"/>
                  </a:schemeClr>
                </a:solidFill>
              </a:rPr>
              <a:t>Leave/Comp Time/ Hours Worked </a:t>
            </a:r>
          </a:p>
          <a:p>
            <a:pPr marL="514350" indent="-514350">
              <a:buFont typeface="+mj-lt"/>
              <a:buAutoNum type="alphaUcPeriod"/>
            </a:pPr>
            <a:r>
              <a:rPr lang="en-US" dirty="0" smtClean="0">
                <a:solidFill>
                  <a:schemeClr val="bg1">
                    <a:lumMod val="95000"/>
                  </a:schemeClr>
                </a:solidFill>
              </a:rPr>
              <a:t>Payroll</a:t>
            </a:r>
            <a:endParaRPr lang="en-US" dirty="0" smtClean="0">
              <a:solidFill>
                <a:schemeClr val="bg1">
                  <a:lumMod val="95000"/>
                </a:schemeClr>
              </a:solidFill>
            </a:endParaRPr>
          </a:p>
          <a:p>
            <a:pPr marL="514350" indent="-514350">
              <a:buFont typeface="+mj-lt"/>
              <a:buAutoNum type="alphaUcPeriod"/>
            </a:pPr>
            <a:r>
              <a:rPr lang="en-US" dirty="0" smtClean="0">
                <a:solidFill>
                  <a:schemeClr val="bg1">
                    <a:lumMod val="95000"/>
                  </a:schemeClr>
                </a:solidFill>
              </a:rPr>
              <a:t>Change </a:t>
            </a:r>
            <a:r>
              <a:rPr lang="en-US" dirty="0">
                <a:solidFill>
                  <a:schemeClr val="bg1">
                    <a:lumMod val="95000"/>
                  </a:schemeClr>
                </a:solidFill>
              </a:rPr>
              <a:t>Funds</a:t>
            </a:r>
          </a:p>
          <a:p>
            <a:pPr marL="514350" indent="-514350">
              <a:buFont typeface="+mj-lt"/>
              <a:buAutoNum type="alphaUcPeriod"/>
            </a:pPr>
            <a:r>
              <a:rPr lang="en-US" dirty="0" smtClean="0">
                <a:solidFill>
                  <a:schemeClr val="bg1">
                    <a:lumMod val="95000"/>
                  </a:schemeClr>
                </a:solidFill>
              </a:rPr>
              <a:t>Cash Receipts &amp; </a:t>
            </a:r>
            <a:r>
              <a:rPr lang="en-US" dirty="0" smtClean="0">
                <a:solidFill>
                  <a:schemeClr val="bg1">
                    <a:lumMod val="95000"/>
                  </a:schemeClr>
                </a:solidFill>
              </a:rPr>
              <a:t>Handling</a:t>
            </a:r>
          </a:p>
          <a:p>
            <a:pPr marL="514350" indent="-514350">
              <a:buFont typeface="+mj-lt"/>
              <a:buAutoNum type="alphaUcPeriod"/>
            </a:pPr>
            <a:r>
              <a:rPr lang="en-US" dirty="0">
                <a:solidFill>
                  <a:schemeClr val="bg1">
                    <a:lumMod val="95000"/>
                  </a:schemeClr>
                </a:solidFill>
              </a:rPr>
              <a:t>Procurement Card</a:t>
            </a:r>
            <a:endParaRPr lang="en-US" dirty="0">
              <a:solidFill>
                <a:schemeClr val="bg1">
                  <a:lumMod val="95000"/>
                </a:schemeClr>
              </a:solidFill>
            </a:endParaRPr>
          </a:p>
        </p:txBody>
      </p:sp>
      <p:sp>
        <p:nvSpPr>
          <p:cNvPr id="4" name="Content Placeholder 3"/>
          <p:cNvSpPr>
            <a:spLocks noGrp="1"/>
          </p:cNvSpPr>
          <p:nvPr>
            <p:ph sz="half" idx="2"/>
          </p:nvPr>
        </p:nvSpPr>
        <p:spPr>
          <a:xfrm>
            <a:off x="4572000" y="1600200"/>
            <a:ext cx="4114800" cy="4525963"/>
          </a:xfrm>
        </p:spPr>
        <p:txBody>
          <a:bodyPr>
            <a:normAutofit/>
          </a:bodyPr>
          <a:lstStyle/>
          <a:p>
            <a:pPr marL="514350" indent="-514350">
              <a:buFont typeface="+mj-lt"/>
              <a:buAutoNum type="alphaUcPeriod" startAt="7"/>
            </a:pPr>
            <a:r>
              <a:rPr lang="en-US" dirty="0" smtClean="0">
                <a:solidFill>
                  <a:schemeClr val="bg1">
                    <a:lumMod val="95000"/>
                  </a:schemeClr>
                </a:solidFill>
              </a:rPr>
              <a:t>Property </a:t>
            </a:r>
            <a:r>
              <a:rPr lang="en-US" dirty="0">
                <a:solidFill>
                  <a:schemeClr val="bg1">
                    <a:lumMod val="95000"/>
                  </a:schemeClr>
                </a:solidFill>
              </a:rPr>
              <a:t>Management</a:t>
            </a:r>
          </a:p>
          <a:p>
            <a:pPr marL="514350" indent="-514350">
              <a:buFont typeface="+mj-lt"/>
              <a:buAutoNum type="alphaUcPeriod" startAt="7"/>
            </a:pPr>
            <a:r>
              <a:rPr lang="en-US" dirty="0" smtClean="0">
                <a:solidFill>
                  <a:schemeClr val="bg1">
                    <a:lumMod val="95000"/>
                  </a:schemeClr>
                </a:solidFill>
              </a:rPr>
              <a:t>Fleet </a:t>
            </a:r>
            <a:r>
              <a:rPr lang="en-US" dirty="0">
                <a:solidFill>
                  <a:schemeClr val="bg1">
                    <a:lumMod val="95000"/>
                  </a:schemeClr>
                </a:solidFill>
              </a:rPr>
              <a:t>Management</a:t>
            </a:r>
          </a:p>
          <a:p>
            <a:pPr marL="514350" indent="-514350">
              <a:buFont typeface="+mj-lt"/>
              <a:buAutoNum type="alphaUcPeriod" startAt="7"/>
            </a:pPr>
            <a:r>
              <a:rPr lang="en-US" dirty="0" smtClean="0">
                <a:solidFill>
                  <a:schemeClr val="bg1">
                    <a:lumMod val="95000"/>
                  </a:schemeClr>
                </a:solidFill>
              </a:rPr>
              <a:t>Facilities </a:t>
            </a:r>
            <a:r>
              <a:rPr lang="en-US" dirty="0">
                <a:solidFill>
                  <a:schemeClr val="bg1">
                    <a:lumMod val="95000"/>
                  </a:schemeClr>
                </a:solidFill>
              </a:rPr>
              <a:t>Management</a:t>
            </a:r>
          </a:p>
          <a:p>
            <a:pPr marL="514350" indent="-514350">
              <a:buFont typeface="+mj-lt"/>
              <a:buAutoNum type="alphaUcPeriod" startAt="7"/>
            </a:pPr>
            <a:r>
              <a:rPr lang="en-US" dirty="0" smtClean="0">
                <a:solidFill>
                  <a:schemeClr val="bg1">
                    <a:lumMod val="95000"/>
                  </a:schemeClr>
                </a:solidFill>
              </a:rPr>
              <a:t>Sponsored </a:t>
            </a:r>
            <a:r>
              <a:rPr lang="en-US" dirty="0">
                <a:solidFill>
                  <a:schemeClr val="bg1">
                    <a:lumMod val="95000"/>
                  </a:schemeClr>
                </a:solidFill>
              </a:rPr>
              <a:t>Research</a:t>
            </a:r>
          </a:p>
          <a:p>
            <a:pPr marL="514350" indent="-514350">
              <a:buFont typeface="+mj-lt"/>
              <a:buAutoNum type="alphaUcPeriod" startAt="7"/>
            </a:pPr>
            <a:r>
              <a:rPr lang="en-US" dirty="0" smtClean="0">
                <a:solidFill>
                  <a:schemeClr val="bg1">
                    <a:lumMod val="95000"/>
                  </a:schemeClr>
                </a:solidFill>
              </a:rPr>
              <a:t>Information </a:t>
            </a:r>
            <a:r>
              <a:rPr lang="en-US" dirty="0" smtClean="0">
                <a:solidFill>
                  <a:schemeClr val="bg1">
                    <a:lumMod val="95000"/>
                  </a:schemeClr>
                </a:solidFill>
              </a:rPr>
              <a:t>Security</a:t>
            </a:r>
            <a:endParaRPr lang="en-US" dirty="0">
              <a:solidFill>
                <a:schemeClr val="bg1">
                  <a:lumMod val="95000"/>
                </a:schemeClr>
              </a:solidFill>
            </a:endParaRPr>
          </a:p>
          <a:p>
            <a:pPr marL="514350" indent="-514350">
              <a:buFont typeface="+mj-lt"/>
              <a:buAutoNum type="alphaUcPeriod" startAt="7"/>
            </a:pPr>
            <a:r>
              <a:rPr lang="en-US" dirty="0" smtClean="0">
                <a:solidFill>
                  <a:schemeClr val="bg1">
                    <a:lumMod val="95000"/>
                  </a:schemeClr>
                </a:solidFill>
              </a:rPr>
              <a:t>General Administration</a:t>
            </a:r>
            <a:endParaRPr lang="en-US" dirty="0">
              <a:solidFill>
                <a:schemeClr val="bg1">
                  <a:lumMod val="9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6" name="TextBox 5"/>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0388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5028"/>
          </a:xfrm>
        </p:spPr>
        <p:txBody>
          <a:bodyPr>
            <a:normAutofit fontScale="90000"/>
          </a:bodyPr>
          <a:lstStyle/>
          <a:p>
            <a:pPr algn="l"/>
            <a:r>
              <a:rPr lang="en-US" dirty="0" smtClean="0">
                <a:solidFill>
                  <a:schemeClr val="bg1">
                    <a:lumMod val="95000"/>
                  </a:schemeClr>
                </a:solidFill>
              </a:rPr>
              <a:t>A. </a:t>
            </a:r>
            <a:r>
              <a:rPr lang="en-US" dirty="0">
                <a:solidFill>
                  <a:schemeClr val="bg1">
                    <a:lumMod val="95000"/>
                  </a:schemeClr>
                </a:solidFill>
              </a:rPr>
              <a:t>Account </a:t>
            </a:r>
            <a:r>
              <a:rPr lang="en-US" dirty="0" smtClean="0">
                <a:solidFill>
                  <a:schemeClr val="bg1">
                    <a:lumMod val="95000"/>
                  </a:schemeClr>
                </a:solidFill>
              </a:rPr>
              <a:t>Reconciliation</a:t>
            </a:r>
            <a:r>
              <a:rPr lang="en-US" dirty="0" smtClean="0">
                <a:solidFill>
                  <a:schemeClr val="bg1">
                    <a:lumMod val="95000"/>
                  </a:schemeClr>
                </a:solidFill>
              </a:rPr>
              <a:t> </a:t>
            </a:r>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sp>
        <p:nvSpPr>
          <p:cNvPr id="3" name="Content Placeholder 2"/>
          <p:cNvSpPr>
            <a:spLocks noGrp="1"/>
          </p:cNvSpPr>
          <p:nvPr>
            <p:ph idx="1"/>
          </p:nvPr>
        </p:nvSpPr>
        <p:spPr>
          <a:xfrm>
            <a:off x="457200" y="685800"/>
            <a:ext cx="8229600" cy="5257800"/>
          </a:xfrm>
        </p:spPr>
        <p:txBody>
          <a:bodyPr>
            <a:normAutofit lnSpcReduction="10000"/>
          </a:bodyPr>
          <a:lstStyle/>
          <a:p>
            <a:pPr marL="0" indent="0">
              <a:lnSpc>
                <a:spcPct val="120000"/>
              </a:lnSpc>
              <a:spcBef>
                <a:spcPts val="0"/>
              </a:spcBef>
              <a:spcAft>
                <a:spcPts val="600"/>
              </a:spcAft>
              <a:buNone/>
            </a:pPr>
            <a:r>
              <a:rPr lang="en-US" sz="2600" dirty="0" smtClean="0">
                <a:solidFill>
                  <a:schemeClr val="bg1"/>
                </a:solidFill>
              </a:rPr>
              <a:t>“</a:t>
            </a:r>
            <a:r>
              <a:rPr lang="en-US" sz="2600" b="1" dirty="0" smtClean="0">
                <a:solidFill>
                  <a:schemeClr val="bg1"/>
                </a:solidFill>
              </a:rPr>
              <a:t>Account </a:t>
            </a:r>
            <a:r>
              <a:rPr lang="en-US" sz="2600" b="1" dirty="0">
                <a:solidFill>
                  <a:schemeClr val="bg1"/>
                </a:solidFill>
              </a:rPr>
              <a:t>Reconciliation Procedures</a:t>
            </a:r>
            <a:r>
              <a:rPr lang="en-US" sz="2600" dirty="0">
                <a:solidFill>
                  <a:schemeClr val="bg1"/>
                </a:solidFill>
              </a:rPr>
              <a:t>”, available </a:t>
            </a:r>
            <a:r>
              <a:rPr lang="en-US" sz="2600" dirty="0" smtClean="0">
                <a:solidFill>
                  <a:schemeClr val="bg1"/>
                </a:solidFill>
              </a:rPr>
              <a:t>at: </a:t>
            </a:r>
            <a:r>
              <a:rPr lang="en-US" sz="2600" dirty="0">
                <a:solidFill>
                  <a:schemeClr val="bg1"/>
                </a:solidFill>
              </a:rPr>
              <a:t>https://</a:t>
            </a:r>
            <a:r>
              <a:rPr lang="en-US" sz="2600" dirty="0" smtClean="0">
                <a:solidFill>
                  <a:schemeClr val="bg1"/>
                </a:solidFill>
              </a:rPr>
              <a:t>www.muw.edu/accounting/facstaff/budgets</a:t>
            </a:r>
            <a:endParaRPr lang="en-US" sz="2600" dirty="0" smtClean="0">
              <a:solidFill>
                <a:schemeClr val="bg1"/>
              </a:solidFill>
            </a:endParaRPr>
          </a:p>
          <a:p>
            <a:pPr marL="0" indent="0">
              <a:lnSpc>
                <a:spcPct val="120000"/>
              </a:lnSpc>
              <a:spcBef>
                <a:spcPts val="0"/>
              </a:spcBef>
              <a:spcAft>
                <a:spcPts val="600"/>
              </a:spcAft>
              <a:buNone/>
            </a:pPr>
            <a:r>
              <a:rPr lang="en-US" sz="2600" b="1" dirty="0" smtClean="0">
                <a:solidFill>
                  <a:schemeClr val="bg1"/>
                </a:solidFill>
              </a:rPr>
              <a:t>Responsibilities </a:t>
            </a:r>
            <a:r>
              <a:rPr lang="en-US" sz="2600" b="1" dirty="0">
                <a:solidFill>
                  <a:schemeClr val="bg1"/>
                </a:solidFill>
              </a:rPr>
              <a:t>of Individual Departments</a:t>
            </a:r>
          </a:p>
          <a:p>
            <a:pPr marL="285750" indent="-285750"/>
            <a:r>
              <a:rPr lang="en-US" sz="2000" dirty="0">
                <a:solidFill>
                  <a:schemeClr val="bg1"/>
                </a:solidFill>
                <a:latin typeface="Tw Cen MT" panose="020B0602020104020603" pitchFamily="34" charset="0"/>
              </a:rPr>
              <a:t>Reconciliations should be performed </a:t>
            </a:r>
            <a:r>
              <a:rPr lang="en-US" sz="2000" dirty="0" smtClean="0">
                <a:solidFill>
                  <a:schemeClr val="bg1"/>
                </a:solidFill>
                <a:latin typeface="Tw Cen MT" panose="020B0602020104020603" pitchFamily="34" charset="0"/>
              </a:rPr>
              <a:t>timely (monthly) </a:t>
            </a:r>
            <a:r>
              <a:rPr lang="en-US" sz="2000" dirty="0">
                <a:solidFill>
                  <a:schemeClr val="bg1"/>
                </a:solidFill>
                <a:latin typeface="Tw Cen MT" panose="020B0602020104020603" pitchFamily="34" charset="0"/>
              </a:rPr>
              <a:t>for all active accounts</a:t>
            </a:r>
          </a:p>
          <a:p>
            <a:pPr marL="285750" indent="-285750"/>
            <a:r>
              <a:rPr lang="en-US" sz="2000" dirty="0" smtClean="0">
                <a:solidFill>
                  <a:schemeClr val="bg1"/>
                </a:solidFill>
                <a:latin typeface="Tw Cen MT" panose="020B0602020104020603" pitchFamily="34" charset="0"/>
              </a:rPr>
              <a:t>Methods </a:t>
            </a:r>
            <a:r>
              <a:rPr lang="en-US" sz="2000" dirty="0">
                <a:solidFill>
                  <a:schemeClr val="bg1"/>
                </a:solidFill>
                <a:latin typeface="Tw Cen MT" panose="020B0602020104020603" pitchFamily="34" charset="0"/>
              </a:rPr>
              <a:t>of reconciliation will vary depending on the size of the department and number of active accounts</a:t>
            </a:r>
          </a:p>
          <a:p>
            <a:pPr marL="285750" indent="-285750"/>
            <a:r>
              <a:rPr lang="en-US" sz="2000" dirty="0" smtClean="0">
                <a:solidFill>
                  <a:schemeClr val="bg1"/>
                </a:solidFill>
                <a:latin typeface="Tw Cen MT" panose="020B0602020104020603" pitchFamily="34" charset="0"/>
              </a:rPr>
              <a:t>Reviews </a:t>
            </a:r>
            <a:r>
              <a:rPr lang="en-US" sz="2000" dirty="0">
                <a:solidFill>
                  <a:schemeClr val="bg1"/>
                </a:solidFill>
                <a:latin typeface="Tw Cen MT" panose="020B0602020104020603" pitchFamily="34" charset="0"/>
              </a:rPr>
              <a:t>of account reconciliation should be performed by the </a:t>
            </a:r>
            <a:r>
              <a:rPr lang="en-US" sz="2000" dirty="0" smtClean="0">
                <a:solidFill>
                  <a:schemeClr val="bg1"/>
                </a:solidFill>
                <a:latin typeface="Tw Cen MT" panose="020B0602020104020603" pitchFamily="34" charset="0"/>
              </a:rPr>
              <a:t>Budget Manager </a:t>
            </a:r>
            <a:r>
              <a:rPr lang="en-US" sz="2000" dirty="0">
                <a:solidFill>
                  <a:schemeClr val="bg1"/>
                </a:solidFill>
                <a:latin typeface="Tw Cen MT" panose="020B0602020104020603" pitchFamily="34" charset="0"/>
              </a:rPr>
              <a:t>(DH) or Principal Investigator (PI) to ensure accuracy</a:t>
            </a:r>
          </a:p>
          <a:p>
            <a:pPr marL="285750" indent="-285750"/>
            <a:r>
              <a:rPr lang="en-US" sz="2000" dirty="0" smtClean="0">
                <a:solidFill>
                  <a:schemeClr val="bg1"/>
                </a:solidFill>
                <a:latin typeface="Tw Cen MT" panose="020B0602020104020603" pitchFamily="34" charset="0"/>
              </a:rPr>
              <a:t>Reconciliations </a:t>
            </a:r>
            <a:r>
              <a:rPr lang="en-US" sz="2000" dirty="0">
                <a:solidFill>
                  <a:schemeClr val="bg1"/>
                </a:solidFill>
                <a:latin typeface="Tw Cen MT" panose="020B0602020104020603" pitchFamily="34" charset="0"/>
              </a:rPr>
              <a:t>should be supported by a </a:t>
            </a:r>
            <a:r>
              <a:rPr lang="en-US" sz="2000" u="sng" dirty="0">
                <a:solidFill>
                  <a:schemeClr val="bg1"/>
                </a:solidFill>
                <a:latin typeface="Tw Cen MT" panose="020B0602020104020603" pitchFamily="34" charset="0"/>
              </a:rPr>
              <a:t>detailed</a:t>
            </a:r>
            <a:r>
              <a:rPr lang="en-US" sz="2000" dirty="0">
                <a:solidFill>
                  <a:schemeClr val="bg1"/>
                </a:solidFill>
                <a:latin typeface="Tw Cen MT" panose="020B0602020104020603" pitchFamily="34" charset="0"/>
              </a:rPr>
              <a:t> Banner Ledger Report </a:t>
            </a:r>
            <a:r>
              <a:rPr lang="en-US" sz="2000" dirty="0" smtClean="0">
                <a:solidFill>
                  <a:schemeClr val="bg1"/>
                </a:solidFill>
                <a:latin typeface="Tw Cen MT" panose="020B0602020104020603" pitchFamily="34" charset="0"/>
              </a:rPr>
              <a:t>(FGRODTA)</a:t>
            </a:r>
            <a:endParaRPr lang="en-US" sz="2000" dirty="0">
              <a:solidFill>
                <a:schemeClr val="bg1"/>
              </a:solidFill>
              <a:latin typeface="Tw Cen MT" panose="020B0602020104020603" pitchFamily="34" charset="0"/>
            </a:endParaRPr>
          </a:p>
          <a:p>
            <a:pPr marL="800100" lvl="1" indent="-342900">
              <a:buFont typeface="Wingdings" panose="05000000000000000000" pitchFamily="2" charset="2"/>
              <a:buChar char=""/>
            </a:pPr>
            <a:r>
              <a:rPr lang="en-US" sz="2000" dirty="0">
                <a:solidFill>
                  <a:schemeClr val="bg1"/>
                </a:solidFill>
                <a:latin typeface="Tw Cen MT" panose="020B0602020104020603" pitchFamily="34" charset="0"/>
              </a:rPr>
              <a:t>Treat the ledger report like a bank statement</a:t>
            </a:r>
          </a:p>
          <a:p>
            <a:pPr marL="800100" lvl="1" indent="-342900">
              <a:buFont typeface="Wingdings" panose="05000000000000000000" pitchFamily="2" charset="2"/>
              <a:buChar char=""/>
            </a:pPr>
            <a:r>
              <a:rPr lang="en-US" sz="2000" dirty="0">
                <a:solidFill>
                  <a:schemeClr val="bg1"/>
                </a:solidFill>
                <a:latin typeface="Tw Cen MT" panose="020B0602020104020603" pitchFamily="34" charset="0"/>
              </a:rPr>
              <a:t>Look for strange transactions or unknown vendors</a:t>
            </a:r>
          </a:p>
          <a:p>
            <a:pPr marL="800100" lvl="1" indent="-342900">
              <a:buFont typeface="Wingdings" panose="05000000000000000000" pitchFamily="2" charset="2"/>
              <a:buChar char=""/>
            </a:pPr>
            <a:r>
              <a:rPr lang="en-US" sz="2000" dirty="0">
                <a:solidFill>
                  <a:schemeClr val="bg1"/>
                </a:solidFill>
                <a:latin typeface="Tw Cen MT" panose="020B0602020104020603" pitchFamily="34" charset="0"/>
              </a:rPr>
              <a:t>Periodically ask about vendors and request the invoice </a:t>
            </a:r>
            <a:endParaRPr lang="en-US" sz="2000" dirty="0" smtClean="0">
              <a:solidFill>
                <a:schemeClr val="bg1"/>
              </a:solidFill>
              <a:latin typeface="Tw Cen MT" panose="020B0602020104020603" pitchFamily="34" charset="0"/>
            </a:endParaRPr>
          </a:p>
          <a:p>
            <a:pPr marL="457200" lvl="1" indent="0">
              <a:buNone/>
            </a:pPr>
            <a:r>
              <a:rPr lang="en-US" sz="2000" dirty="0" smtClean="0">
                <a:solidFill>
                  <a:schemeClr val="bg1"/>
                </a:solidFill>
                <a:latin typeface="Tw Cen MT" panose="020B0602020104020603" pitchFamily="34" charset="0"/>
              </a:rPr>
              <a:t>     (</a:t>
            </a:r>
            <a:r>
              <a:rPr lang="en-US" sz="2000" dirty="0">
                <a:solidFill>
                  <a:schemeClr val="bg1"/>
                </a:solidFill>
                <a:latin typeface="Tw Cen MT" panose="020B0602020104020603" pitchFamily="34" charset="0"/>
              </a:rPr>
              <a:t>PayPal, Amazon, etc.)</a:t>
            </a:r>
            <a:endParaRPr lang="en-US" sz="20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158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bg1">
                    <a:lumMod val="95000"/>
                  </a:schemeClr>
                </a:solidFill>
              </a:rPr>
              <a:t>A. </a:t>
            </a:r>
            <a:r>
              <a:rPr lang="en-US" dirty="0" smtClean="0">
                <a:solidFill>
                  <a:schemeClr val="bg1">
                    <a:lumMod val="95000"/>
                  </a:schemeClr>
                </a:solidFill>
              </a:rPr>
              <a:t>Account </a:t>
            </a:r>
            <a:r>
              <a:rPr lang="en-US" dirty="0" smtClean="0">
                <a:solidFill>
                  <a:schemeClr val="bg1">
                    <a:lumMod val="95000"/>
                  </a:schemeClr>
                </a:solidFill>
              </a:rPr>
              <a:t>Reconciliation</a:t>
            </a:r>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sp>
        <p:nvSpPr>
          <p:cNvPr id="3" name="Content Placeholder 2"/>
          <p:cNvSpPr>
            <a:spLocks noGrp="1"/>
          </p:cNvSpPr>
          <p:nvPr>
            <p:ph idx="1"/>
          </p:nvPr>
        </p:nvSpPr>
        <p:spPr>
          <a:xfrm>
            <a:off x="457200" y="1036637"/>
            <a:ext cx="8229600" cy="4830763"/>
          </a:xfrm>
        </p:spPr>
        <p:txBody>
          <a:bodyPr>
            <a:normAutofit fontScale="85000" lnSpcReduction="20000"/>
          </a:bodyPr>
          <a:lstStyle/>
          <a:p>
            <a:pPr marL="514350" indent="-514350">
              <a:spcBef>
                <a:spcPts val="1200"/>
              </a:spcBef>
              <a:spcAft>
                <a:spcPts val="600"/>
              </a:spcAft>
              <a:buFont typeface="+mj-lt"/>
              <a:buAutoNum type="arabicPeriod"/>
            </a:pPr>
            <a:r>
              <a:rPr lang="en-US" dirty="0" smtClean="0">
                <a:solidFill>
                  <a:schemeClr val="bg1">
                    <a:lumMod val="95000"/>
                  </a:schemeClr>
                </a:solidFill>
              </a:rPr>
              <a:t>Documentation </a:t>
            </a:r>
            <a:r>
              <a:rPr lang="en-US" dirty="0">
                <a:solidFill>
                  <a:schemeClr val="bg1">
                    <a:lumMod val="95000"/>
                  </a:schemeClr>
                </a:solidFill>
              </a:rPr>
              <a:t>exists to support timely reconciliation of departmental accounts on a consistent basis.</a:t>
            </a:r>
          </a:p>
          <a:p>
            <a:pPr marL="968375" lvl="1"/>
            <a:r>
              <a:rPr lang="en-US" dirty="0" smtClean="0">
                <a:solidFill>
                  <a:schemeClr val="bg1">
                    <a:lumMod val="95000"/>
                  </a:schemeClr>
                </a:solidFill>
              </a:rPr>
              <a:t>Should </a:t>
            </a:r>
            <a:r>
              <a:rPr lang="en-US" dirty="0">
                <a:solidFill>
                  <a:schemeClr val="bg1">
                    <a:lumMod val="95000"/>
                  </a:schemeClr>
                </a:solidFill>
              </a:rPr>
              <a:t>be completed timely and </a:t>
            </a:r>
            <a:r>
              <a:rPr lang="en-US" dirty="0" smtClean="0">
                <a:solidFill>
                  <a:schemeClr val="bg1">
                    <a:lumMod val="95000"/>
                  </a:schemeClr>
                </a:solidFill>
              </a:rPr>
              <a:t>consistently</a:t>
            </a:r>
          </a:p>
          <a:p>
            <a:pPr marL="968375" lvl="1">
              <a:spcAft>
                <a:spcPts val="1200"/>
              </a:spcAft>
            </a:pPr>
            <a:r>
              <a:rPr lang="en-US" dirty="0" smtClean="0">
                <a:solidFill>
                  <a:schemeClr val="bg1">
                    <a:lumMod val="95000"/>
                  </a:schemeClr>
                </a:solidFill>
              </a:rPr>
              <a:t>Supported </a:t>
            </a:r>
            <a:r>
              <a:rPr lang="en-US" dirty="0">
                <a:solidFill>
                  <a:schemeClr val="bg1">
                    <a:lumMod val="95000"/>
                  </a:schemeClr>
                </a:solidFill>
              </a:rPr>
              <a:t>by detailed ledger report </a:t>
            </a:r>
            <a:r>
              <a:rPr lang="en-US" dirty="0" smtClean="0">
                <a:solidFill>
                  <a:schemeClr val="bg1">
                    <a:lumMod val="95000"/>
                  </a:schemeClr>
                </a:solidFill>
              </a:rPr>
              <a:t>(</a:t>
            </a:r>
            <a:r>
              <a:rPr lang="en-US" dirty="0">
                <a:solidFill>
                  <a:schemeClr val="bg1">
                    <a:lumMod val="95000"/>
                  </a:schemeClr>
                </a:solidFill>
              </a:rPr>
              <a:t>FGRODTA</a:t>
            </a:r>
            <a:r>
              <a:rPr lang="en-US" dirty="0" smtClean="0">
                <a:solidFill>
                  <a:schemeClr val="bg1">
                    <a:lumMod val="95000"/>
                  </a:schemeClr>
                </a:solidFill>
              </a:rPr>
              <a:t>);</a:t>
            </a:r>
          </a:p>
          <a:p>
            <a:pPr marL="514350" lvl="1" indent="-514350">
              <a:spcAft>
                <a:spcPts val="600"/>
              </a:spcAft>
              <a:buFont typeface="+mj-lt"/>
              <a:buAutoNum type="arabicPeriod" startAt="2"/>
            </a:pPr>
            <a:r>
              <a:rPr lang="en-US" sz="3300" dirty="0" smtClean="0">
                <a:solidFill>
                  <a:schemeClr val="bg1">
                    <a:lumMod val="95000"/>
                  </a:schemeClr>
                </a:solidFill>
              </a:rPr>
              <a:t>Should</a:t>
            </a:r>
            <a:r>
              <a:rPr lang="en-US" dirty="0" smtClean="0">
                <a:solidFill>
                  <a:schemeClr val="bg1">
                    <a:lumMod val="95000"/>
                  </a:schemeClr>
                </a:solidFill>
              </a:rPr>
              <a:t> </a:t>
            </a:r>
            <a:r>
              <a:rPr lang="en-US" sz="3300" dirty="0">
                <a:solidFill>
                  <a:schemeClr val="bg1">
                    <a:lumMod val="95000"/>
                  </a:schemeClr>
                </a:solidFill>
              </a:rPr>
              <a:t>include evidence that the Detailed Banner Ledger Report was </a:t>
            </a:r>
            <a:r>
              <a:rPr lang="en-US" sz="3300" dirty="0" smtClean="0">
                <a:solidFill>
                  <a:schemeClr val="bg1">
                    <a:lumMod val="95000"/>
                  </a:schemeClr>
                </a:solidFill>
              </a:rPr>
              <a:t>reviewed by </a:t>
            </a:r>
            <a:r>
              <a:rPr lang="en-US" sz="3300" dirty="0">
                <a:solidFill>
                  <a:schemeClr val="bg1">
                    <a:lumMod val="95000"/>
                  </a:schemeClr>
                </a:solidFill>
              </a:rPr>
              <a:t>the Department Head/Designee</a:t>
            </a:r>
          </a:p>
          <a:p>
            <a:pPr marL="968375" lvl="1"/>
            <a:r>
              <a:rPr lang="en-US" dirty="0" smtClean="0">
                <a:solidFill>
                  <a:schemeClr val="bg1">
                    <a:lumMod val="95000"/>
                  </a:schemeClr>
                </a:solidFill>
              </a:rPr>
              <a:t>Signed </a:t>
            </a:r>
            <a:r>
              <a:rPr lang="en-US" dirty="0">
                <a:solidFill>
                  <a:schemeClr val="bg1">
                    <a:lumMod val="95000"/>
                  </a:schemeClr>
                </a:solidFill>
              </a:rPr>
              <a:t>by reconciler</a:t>
            </a:r>
          </a:p>
          <a:p>
            <a:pPr marL="968375" lvl="1">
              <a:spcAft>
                <a:spcPts val="1200"/>
              </a:spcAft>
            </a:pPr>
            <a:r>
              <a:rPr lang="en-US" dirty="0" smtClean="0">
                <a:solidFill>
                  <a:schemeClr val="bg1">
                    <a:lumMod val="95000"/>
                  </a:schemeClr>
                </a:solidFill>
              </a:rPr>
              <a:t>Signed </a:t>
            </a:r>
            <a:r>
              <a:rPr lang="en-US" dirty="0">
                <a:solidFill>
                  <a:schemeClr val="bg1">
                    <a:lumMod val="95000"/>
                  </a:schemeClr>
                </a:solidFill>
              </a:rPr>
              <a:t>by reviewer</a:t>
            </a:r>
          </a:p>
          <a:p>
            <a:pPr marL="514350" indent="-514350">
              <a:buFont typeface="+mj-lt"/>
              <a:buAutoNum type="arabicPeriod" startAt="3"/>
            </a:pPr>
            <a:r>
              <a:rPr lang="en-US" dirty="0">
                <a:solidFill>
                  <a:schemeClr val="bg1">
                    <a:lumMod val="95000"/>
                  </a:schemeClr>
                </a:solidFill>
              </a:rPr>
              <a:t>Grant accounts must be reviewed/signed by the Principal </a:t>
            </a:r>
            <a:r>
              <a:rPr lang="en-US" dirty="0" smtClean="0">
                <a:solidFill>
                  <a:schemeClr val="bg1">
                    <a:lumMod val="95000"/>
                  </a:schemeClr>
                </a:solidFill>
              </a:rPr>
              <a:t>Investigator</a:t>
            </a:r>
            <a:endParaRPr lang="en-US"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4192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1">
                    <a:lumMod val="95000"/>
                  </a:schemeClr>
                </a:solidFill>
              </a:rPr>
              <a:t>A. </a:t>
            </a:r>
            <a:r>
              <a:rPr lang="en-US" dirty="0" smtClean="0">
                <a:solidFill>
                  <a:schemeClr val="bg1">
                    <a:lumMod val="95000"/>
                  </a:schemeClr>
                </a:solidFill>
              </a:rPr>
              <a:t>Account </a:t>
            </a:r>
            <a:r>
              <a:rPr lang="en-US" dirty="0">
                <a:solidFill>
                  <a:schemeClr val="bg1">
                    <a:lumMod val="95000"/>
                  </a:schemeClr>
                </a:solidFill>
              </a:rPr>
              <a:t>Reconciliation </a:t>
            </a:r>
            <a:endParaRPr lang="en-US" dirty="0">
              <a:solidFill>
                <a:schemeClr val="bg1">
                  <a:lumMod val="95000"/>
                </a:schemeClr>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4931905" y="1563232"/>
            <a:ext cx="4114800" cy="4525963"/>
          </a:xfrm>
        </p:spPr>
        <p:txBody>
          <a:bodyPr/>
          <a:lstStyle/>
          <a:p>
            <a:pPr marL="914400"/>
            <a:r>
              <a:rPr lang="en-US" dirty="0">
                <a:solidFill>
                  <a:schemeClr val="bg1">
                    <a:lumMod val="95000"/>
                  </a:schemeClr>
                </a:solidFill>
              </a:rPr>
              <a:t>Signed by reconciler</a:t>
            </a:r>
          </a:p>
          <a:p>
            <a:pPr marL="914400"/>
            <a:r>
              <a:rPr lang="en-US" dirty="0" smtClean="0">
                <a:solidFill>
                  <a:schemeClr val="bg1">
                    <a:lumMod val="95000"/>
                  </a:schemeClr>
                </a:solidFill>
              </a:rPr>
              <a:t>Signed </a:t>
            </a:r>
            <a:r>
              <a:rPr lang="en-US" dirty="0">
                <a:solidFill>
                  <a:schemeClr val="bg1">
                    <a:lumMod val="95000"/>
                  </a:schemeClr>
                </a:solidFill>
              </a:rPr>
              <a:t>by reviewer (</a:t>
            </a:r>
            <a:r>
              <a:rPr lang="en-US" dirty="0" err="1">
                <a:solidFill>
                  <a:schemeClr val="bg1">
                    <a:lumMod val="95000"/>
                  </a:schemeClr>
                </a:solidFill>
              </a:rPr>
              <a:t>dept</a:t>
            </a:r>
            <a:r>
              <a:rPr lang="en-US" dirty="0">
                <a:solidFill>
                  <a:schemeClr val="bg1">
                    <a:lumMod val="95000"/>
                  </a:schemeClr>
                </a:solidFill>
              </a:rPr>
              <a:t> head or PI for grants)</a:t>
            </a:r>
          </a:p>
          <a:p>
            <a:pPr marL="914400"/>
            <a:r>
              <a:rPr lang="en-US" dirty="0" smtClean="0">
                <a:solidFill>
                  <a:schemeClr val="bg1">
                    <a:lumMod val="95000"/>
                  </a:schemeClr>
                </a:solidFill>
              </a:rPr>
              <a:t>Timely</a:t>
            </a:r>
            <a:endParaRPr lang="en-US" dirty="0">
              <a:solidFill>
                <a:schemeClr val="bg1">
                  <a:lumMod val="95000"/>
                </a:schemeClr>
              </a:solidFill>
            </a:endParaRPr>
          </a:p>
          <a:p>
            <a:endParaRPr lang="en-US" dirty="0">
              <a:solidFill>
                <a:schemeClr val="bg1">
                  <a:lumMod val="9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19200"/>
            <a:ext cx="5063209" cy="381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95600"/>
            <a:ext cx="5066262" cy="381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8" name="TextBox 7"/>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3951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bg1">
                    <a:lumMod val="95000"/>
                  </a:schemeClr>
                </a:solidFill>
              </a:rPr>
              <a:t>A. </a:t>
            </a:r>
            <a:r>
              <a:rPr lang="en-US" dirty="0" smtClean="0">
                <a:solidFill>
                  <a:schemeClr val="bg1">
                    <a:lumMod val="95000"/>
                  </a:schemeClr>
                </a:solidFill>
              </a:rPr>
              <a:t>Account </a:t>
            </a:r>
            <a:r>
              <a:rPr lang="en-US" dirty="0">
                <a:solidFill>
                  <a:schemeClr val="bg1">
                    <a:lumMod val="95000"/>
                  </a:schemeClr>
                </a:solidFill>
              </a:rPr>
              <a:t>Reconciliation </a:t>
            </a:r>
            <a:endParaRPr lang="en-US" dirty="0">
              <a:solidFill>
                <a:schemeClr val="bg1">
                  <a:lumMod val="95000"/>
                </a:schemeClr>
              </a:solidFill>
            </a:endParaRPr>
          </a:p>
        </p:txBody>
      </p:sp>
      <p:sp>
        <p:nvSpPr>
          <p:cNvPr id="4" name="Content Placeholder 3"/>
          <p:cNvSpPr>
            <a:spLocks noGrp="1"/>
          </p:cNvSpPr>
          <p:nvPr>
            <p:ph sz="half" idx="2"/>
          </p:nvPr>
        </p:nvSpPr>
        <p:spPr>
          <a:xfrm>
            <a:off x="1629672" y="4495800"/>
            <a:ext cx="6066527" cy="2133600"/>
          </a:xfrm>
        </p:spPr>
        <p:txBody>
          <a:bodyPr>
            <a:normAutofit fontScale="55000" lnSpcReduction="20000"/>
          </a:bodyPr>
          <a:lstStyle/>
          <a:p>
            <a:pPr marL="914400"/>
            <a:endParaRPr lang="en-US" dirty="0" smtClean="0">
              <a:solidFill>
                <a:schemeClr val="bg1">
                  <a:lumMod val="95000"/>
                </a:schemeClr>
              </a:solidFill>
            </a:endParaRPr>
          </a:p>
          <a:p>
            <a:pPr marL="914400"/>
            <a:endParaRPr lang="en-US" dirty="0">
              <a:solidFill>
                <a:schemeClr val="bg1">
                  <a:lumMod val="95000"/>
                </a:schemeClr>
              </a:solidFill>
            </a:endParaRPr>
          </a:p>
          <a:p>
            <a:pPr marL="914400"/>
            <a:endParaRPr lang="en-US" dirty="0" smtClean="0">
              <a:solidFill>
                <a:schemeClr val="bg1">
                  <a:lumMod val="95000"/>
                </a:schemeClr>
              </a:solidFill>
            </a:endParaRPr>
          </a:p>
          <a:p>
            <a:pPr marL="914400"/>
            <a:endParaRPr lang="en-US" dirty="0" smtClean="0">
              <a:solidFill>
                <a:schemeClr val="bg1">
                  <a:lumMod val="95000"/>
                </a:schemeClr>
              </a:solidFill>
            </a:endParaRPr>
          </a:p>
          <a:p>
            <a:pPr marL="914400"/>
            <a:endParaRPr lang="en-US" dirty="0" smtClean="0">
              <a:solidFill>
                <a:schemeClr val="bg1">
                  <a:lumMod val="95000"/>
                </a:schemeClr>
              </a:solidFill>
            </a:endParaRPr>
          </a:p>
          <a:p>
            <a:pPr marL="914400"/>
            <a:endParaRPr lang="en-US" dirty="0" smtClean="0">
              <a:solidFill>
                <a:schemeClr val="bg1">
                  <a:lumMod val="95000"/>
                </a:schemeClr>
              </a:solidFill>
            </a:endParaRPr>
          </a:p>
          <a:p>
            <a:pPr marL="571500" indent="0">
              <a:buNone/>
            </a:pPr>
            <a:r>
              <a:rPr lang="en-US" dirty="0" smtClean="0">
                <a:solidFill>
                  <a:schemeClr val="bg1">
                    <a:lumMod val="95000"/>
                  </a:schemeClr>
                </a:solidFill>
              </a:rPr>
              <a:t>Accounts </a:t>
            </a:r>
            <a:r>
              <a:rPr lang="en-US" dirty="0">
                <a:solidFill>
                  <a:schemeClr val="bg1">
                    <a:lumMod val="95000"/>
                  </a:schemeClr>
                </a:solidFill>
              </a:rPr>
              <a:t>with negative available balances compared to budget.</a:t>
            </a:r>
          </a:p>
          <a:p>
            <a:endParaRPr lang="en-US" dirty="0">
              <a:solidFill>
                <a:schemeClr val="bg1">
                  <a:lumMod val="9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73" y="2028366"/>
            <a:ext cx="6066527" cy="3697069"/>
          </a:xfrm>
          <a:prstGeom prst="rect">
            <a:avLst/>
          </a:prstGeom>
        </p:spPr>
      </p:pic>
      <p:sp>
        <p:nvSpPr>
          <p:cNvPr id="8" name="TextBox 7"/>
          <p:cNvSpPr txBox="1"/>
          <p:nvPr/>
        </p:nvSpPr>
        <p:spPr>
          <a:xfrm>
            <a:off x="685800" y="1295400"/>
            <a:ext cx="8001000" cy="646331"/>
          </a:xfrm>
          <a:prstGeom prst="rect">
            <a:avLst/>
          </a:prstGeom>
          <a:noFill/>
        </p:spPr>
        <p:txBody>
          <a:bodyPr wrap="square" rtlCol="0">
            <a:spAutoFit/>
          </a:bodyPr>
          <a:lstStyle/>
          <a:p>
            <a:r>
              <a:rPr lang="en-US">
                <a:solidFill>
                  <a:schemeClr val="bg1">
                    <a:lumMod val="95000"/>
                  </a:schemeClr>
                </a:solidFill>
              </a:rPr>
              <a:t>Departmental account fund balances appear adequately provided for without significant deficits.</a:t>
            </a:r>
            <a:endParaRPr lang="en-US" dirty="0">
              <a:solidFill>
                <a:schemeClr val="bg1">
                  <a:lumMod val="9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9" name="TextBox 8"/>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4794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B.  Leave/Comp Time/Hours Worked</a:t>
            </a:r>
            <a:endParaRPr lang="en-US" dirty="0"/>
          </a:p>
        </p:txBody>
      </p:sp>
      <p:sp>
        <p:nvSpPr>
          <p:cNvPr id="3" name="Content Placeholder 2"/>
          <p:cNvSpPr>
            <a:spLocks noGrp="1"/>
          </p:cNvSpPr>
          <p:nvPr>
            <p:ph idx="1"/>
          </p:nvPr>
        </p:nvSpPr>
        <p:spPr>
          <a:xfrm>
            <a:off x="304800" y="1143000"/>
            <a:ext cx="8458200" cy="4876800"/>
          </a:xfrm>
        </p:spPr>
        <p:txBody>
          <a:bodyPr>
            <a:normAutofit fontScale="62500" lnSpcReduction="20000"/>
          </a:bodyPr>
          <a:lstStyle/>
          <a:p>
            <a:pPr marL="801688" indent="-801688">
              <a:lnSpc>
                <a:spcPct val="120000"/>
              </a:lnSpc>
              <a:spcAft>
                <a:spcPts val="1200"/>
              </a:spcAft>
              <a:buNone/>
            </a:pPr>
            <a:r>
              <a:rPr lang="en-US" sz="2800" dirty="0">
                <a:solidFill>
                  <a:schemeClr val="bg1"/>
                </a:solidFill>
              </a:rPr>
              <a:t>See: “Employee Handbook”, “IHL Policies and </a:t>
            </a:r>
            <a:r>
              <a:rPr lang="en-US" sz="2800" dirty="0" smtClean="0">
                <a:solidFill>
                  <a:schemeClr val="bg1"/>
                </a:solidFill>
              </a:rPr>
              <a:t>Bylaws” </a:t>
            </a:r>
            <a:r>
              <a:rPr lang="en-US" sz="2800" dirty="0">
                <a:solidFill>
                  <a:schemeClr val="bg1"/>
                </a:solidFill>
              </a:rPr>
              <a:t>&amp; </a:t>
            </a:r>
            <a:r>
              <a:rPr lang="en-US" sz="2800" dirty="0">
                <a:solidFill>
                  <a:schemeClr val="bg1"/>
                </a:solidFill>
              </a:rPr>
              <a:t>Miss. Code Ann. § 25-1-98.</a:t>
            </a:r>
            <a:endParaRPr lang="en-US" sz="2800" dirty="0">
              <a:solidFill>
                <a:schemeClr val="bg1"/>
              </a:solidFill>
            </a:endParaRPr>
          </a:p>
          <a:p>
            <a:pPr marL="0" indent="0">
              <a:spcAft>
                <a:spcPts val="600"/>
              </a:spcAft>
              <a:buNone/>
            </a:pPr>
            <a:r>
              <a:rPr lang="en-US" sz="2800" dirty="0">
                <a:solidFill>
                  <a:schemeClr val="bg1"/>
                </a:solidFill>
              </a:rPr>
              <a:t>Office Hours Work Schedule</a:t>
            </a:r>
          </a:p>
          <a:p>
            <a:pPr marL="0" indent="0">
              <a:spcAft>
                <a:spcPts val="600"/>
              </a:spcAft>
              <a:buNone/>
            </a:pPr>
            <a:r>
              <a:rPr lang="en-US" sz="2800" dirty="0">
                <a:solidFill>
                  <a:schemeClr val="bg1"/>
                </a:solidFill>
              </a:rPr>
              <a:t>Miss. Code Ann. § 25-1-98 – …”construction of “workday”</a:t>
            </a:r>
          </a:p>
          <a:p>
            <a:pPr>
              <a:spcAft>
                <a:spcPts val="600"/>
              </a:spcAft>
            </a:pPr>
            <a:r>
              <a:rPr lang="en-US" sz="2800" dirty="0">
                <a:solidFill>
                  <a:schemeClr val="bg1"/>
                </a:solidFill>
              </a:rPr>
              <a:t>…all state offices shall be open and staffed for the normal conduct of business from 8:00 a.m. until 5:00 p.m., Monday through Friday”</a:t>
            </a:r>
          </a:p>
          <a:p>
            <a:pPr>
              <a:spcAft>
                <a:spcPts val="600"/>
              </a:spcAft>
            </a:pPr>
            <a:r>
              <a:rPr lang="en-US" sz="2800" dirty="0">
                <a:solidFill>
                  <a:schemeClr val="bg1"/>
                </a:solidFill>
              </a:rPr>
              <a:t>“A workday for a state employee in a full-time employment position … (8) hours in duration… shall develop work schedules which ensure … full-time employee works a full workday …provide the State Auditor with a copy of the regular work schedule…</a:t>
            </a:r>
          </a:p>
          <a:p>
            <a:pPr marL="0" indent="0">
              <a:spcAft>
                <a:spcPts val="600"/>
              </a:spcAft>
              <a:buNone/>
            </a:pPr>
            <a:r>
              <a:rPr lang="en-US" sz="2800" dirty="0">
                <a:solidFill>
                  <a:schemeClr val="bg1"/>
                </a:solidFill>
              </a:rPr>
              <a:t>Courses during Normal Working Day</a:t>
            </a:r>
          </a:p>
          <a:p>
            <a:pPr marL="0" indent="0">
              <a:spcAft>
                <a:spcPts val="600"/>
              </a:spcAft>
              <a:buNone/>
            </a:pPr>
            <a:r>
              <a:rPr lang="en-US" sz="2800" dirty="0">
                <a:solidFill>
                  <a:schemeClr val="bg1"/>
                </a:solidFill>
              </a:rPr>
              <a:t>Employees may enroll in one course during normal working day with prior approval of the unit head provided the time lost from work (including travel to and from class) is made up during the same work week, or, compensated for by the use of leave or comp time. Additional courses must be taken during non-work hours.</a:t>
            </a:r>
          </a:p>
          <a:p>
            <a:pPr marL="0" indent="0">
              <a:spcAft>
                <a:spcPts val="600"/>
              </a:spcAft>
              <a:buNone/>
            </a:pPr>
            <a:endParaRPr lang="en-US" sz="2800" dirty="0">
              <a:solidFill>
                <a:schemeClr val="bg1"/>
              </a:solidFill>
            </a:endParaRPr>
          </a:p>
          <a:p>
            <a:pPr marL="0" indent="0">
              <a:spcAft>
                <a:spcPts val="600"/>
              </a:spcAft>
              <a:buNone/>
            </a:pPr>
            <a:r>
              <a:rPr lang="en-US" sz="2800" dirty="0">
                <a:solidFill>
                  <a:schemeClr val="bg1"/>
                </a:solidFill>
              </a:rPr>
              <a:t>In General, when you are “Working” you should be performing </a:t>
            </a:r>
            <a:r>
              <a:rPr lang="en-US" sz="2800" dirty="0" smtClean="0">
                <a:solidFill>
                  <a:schemeClr val="bg1"/>
                </a:solidFill>
              </a:rPr>
              <a:t>MUW </a:t>
            </a:r>
            <a:r>
              <a:rPr lang="en-US" sz="2800" dirty="0">
                <a:solidFill>
                  <a:schemeClr val="bg1"/>
                </a:solidFill>
              </a:rPr>
              <a:t>business</a:t>
            </a:r>
            <a:r>
              <a:rPr lang="en-US" sz="2800" dirty="0" smtClean="0">
                <a:solidFill>
                  <a:schemeClr val="bg1"/>
                </a:solidFill>
              </a:rPr>
              <a:t>.</a:t>
            </a:r>
            <a:endParaRPr lang="en-US" sz="28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95799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bg1">
                    <a:lumMod val="95000"/>
                  </a:schemeClr>
                </a:solidFill>
              </a:rPr>
              <a:t>B.  Leave/Comp </a:t>
            </a:r>
            <a:r>
              <a:rPr lang="en-US" dirty="0" smtClean="0">
                <a:solidFill>
                  <a:schemeClr val="bg1">
                    <a:lumMod val="95000"/>
                  </a:schemeClr>
                </a:solidFill>
              </a:rPr>
              <a:t>Time/Hours Worked</a:t>
            </a:r>
            <a:endParaRPr lang="en-US" dirty="0"/>
          </a:p>
        </p:txBody>
      </p:sp>
      <p:sp>
        <p:nvSpPr>
          <p:cNvPr id="3" name="Content Placeholder 2"/>
          <p:cNvSpPr>
            <a:spLocks noGrp="1"/>
          </p:cNvSpPr>
          <p:nvPr>
            <p:ph idx="1"/>
          </p:nvPr>
        </p:nvSpPr>
        <p:spPr>
          <a:xfrm>
            <a:off x="467762" y="1219200"/>
            <a:ext cx="8229600" cy="5181600"/>
          </a:xfrm>
        </p:spPr>
        <p:txBody>
          <a:bodyPr>
            <a:normAutofit/>
          </a:bodyPr>
          <a:lstStyle/>
          <a:p>
            <a:pPr marL="801688" indent="-801688">
              <a:lnSpc>
                <a:spcPct val="120000"/>
              </a:lnSpc>
              <a:spcBef>
                <a:spcPts val="0"/>
              </a:spcBef>
              <a:spcAft>
                <a:spcPts val="300"/>
              </a:spcAft>
              <a:buFont typeface="+mj-lt"/>
              <a:buAutoNum type="arabicPeriod"/>
            </a:pPr>
            <a:r>
              <a:rPr lang="en-US" sz="1400" dirty="0">
                <a:solidFill>
                  <a:schemeClr val="bg1"/>
                </a:solidFill>
              </a:rPr>
              <a:t>All eligible employees appear to be accurately reporting hours worked, comp time earned and used, and leave earned and used</a:t>
            </a:r>
            <a:r>
              <a:rPr lang="en-US" sz="1400" dirty="0" smtClean="0">
                <a:solidFill>
                  <a:schemeClr val="bg1"/>
                </a:solidFill>
              </a:rPr>
              <a:t>. </a:t>
            </a:r>
            <a:r>
              <a:rPr lang="en-US" sz="1400" dirty="0">
                <a:solidFill>
                  <a:schemeClr val="bg1"/>
                </a:solidFill>
              </a:rPr>
              <a:t>Must document reconciliation/review by signing and dating leave reporting forms by employee and </a:t>
            </a:r>
            <a:r>
              <a:rPr lang="en-US" sz="1400" dirty="0" smtClean="0">
                <a:solidFill>
                  <a:schemeClr val="bg1"/>
                </a:solidFill>
              </a:rPr>
              <a:t>supervisor.</a:t>
            </a:r>
            <a:endParaRPr lang="en-US" sz="1400" dirty="0">
              <a:solidFill>
                <a:schemeClr val="bg1"/>
              </a:solidFill>
            </a:endParaRPr>
          </a:p>
          <a:p>
            <a:pPr marL="1201738" lvl="1" indent="-801688">
              <a:lnSpc>
                <a:spcPct val="120000"/>
              </a:lnSpc>
              <a:spcBef>
                <a:spcPts val="0"/>
              </a:spcBef>
              <a:spcAft>
                <a:spcPts val="300"/>
              </a:spcAft>
              <a:buFont typeface="+mj-lt"/>
              <a:buAutoNum type="romanUcPeriod"/>
            </a:pPr>
            <a:r>
              <a:rPr lang="en-US" sz="1400" dirty="0">
                <a:solidFill>
                  <a:schemeClr val="bg1"/>
                </a:solidFill>
              </a:rPr>
              <a:t>Applies to all employees, faculty and staff.</a:t>
            </a:r>
          </a:p>
          <a:p>
            <a:pPr marL="1201738" lvl="1" indent="-801688">
              <a:lnSpc>
                <a:spcPct val="120000"/>
              </a:lnSpc>
              <a:spcBef>
                <a:spcPts val="0"/>
              </a:spcBef>
              <a:spcAft>
                <a:spcPts val="300"/>
              </a:spcAft>
              <a:buFont typeface="+mj-lt"/>
              <a:buAutoNum type="romanUcPeriod"/>
            </a:pPr>
            <a:r>
              <a:rPr lang="en-US" sz="1400" dirty="0">
                <a:solidFill>
                  <a:schemeClr val="bg1"/>
                </a:solidFill>
              </a:rPr>
              <a:t>Being reviewed by our office during assessments and annually university wide. </a:t>
            </a:r>
          </a:p>
          <a:p>
            <a:pPr marL="801688" indent="-801688">
              <a:lnSpc>
                <a:spcPct val="120000"/>
              </a:lnSpc>
              <a:spcBef>
                <a:spcPts val="0"/>
              </a:spcBef>
              <a:spcAft>
                <a:spcPts val="300"/>
              </a:spcAft>
              <a:buFont typeface="+mj-lt"/>
              <a:buAutoNum type="arabicPeriod"/>
            </a:pPr>
            <a:r>
              <a:rPr lang="en-US" sz="1400" dirty="0">
                <a:solidFill>
                  <a:schemeClr val="bg1"/>
                </a:solidFill>
              </a:rPr>
              <a:t>The authorizing or taking leave without the completion and submission of appropriate leave forms is considered a misuse of assets and would be subject to </a:t>
            </a:r>
            <a:r>
              <a:rPr lang="en-US" sz="1400" dirty="0" smtClean="0">
                <a:solidFill>
                  <a:schemeClr val="bg1"/>
                </a:solidFill>
              </a:rPr>
              <a:t>disciplinary </a:t>
            </a:r>
            <a:r>
              <a:rPr lang="en-US" sz="1400" dirty="0">
                <a:solidFill>
                  <a:schemeClr val="bg1"/>
                </a:solidFill>
              </a:rPr>
              <a:t>action.</a:t>
            </a:r>
          </a:p>
          <a:p>
            <a:pPr marL="801688" indent="-801688">
              <a:lnSpc>
                <a:spcPct val="120000"/>
              </a:lnSpc>
              <a:spcBef>
                <a:spcPts val="0"/>
              </a:spcBef>
              <a:spcAft>
                <a:spcPts val="300"/>
              </a:spcAft>
              <a:buFont typeface="+mj-lt"/>
              <a:buAutoNum type="arabicPeriod"/>
            </a:pPr>
            <a:r>
              <a:rPr lang="en-US" sz="1400" dirty="0" smtClean="0">
                <a:solidFill>
                  <a:schemeClr val="bg1"/>
                </a:solidFill>
              </a:rPr>
              <a:t>Documentation </a:t>
            </a:r>
            <a:r>
              <a:rPr lang="en-US" sz="1400" dirty="0">
                <a:solidFill>
                  <a:schemeClr val="bg1"/>
                </a:solidFill>
              </a:rPr>
              <a:t>exists to support that leave usage and balances are accurately maintained and reconciled </a:t>
            </a:r>
            <a:r>
              <a:rPr lang="en-US" sz="1400" dirty="0" smtClean="0">
                <a:solidFill>
                  <a:schemeClr val="bg1"/>
                </a:solidFill>
              </a:rPr>
              <a:t>timely.</a:t>
            </a:r>
          </a:p>
          <a:p>
            <a:pPr marL="801688" indent="-801688">
              <a:lnSpc>
                <a:spcPct val="120000"/>
              </a:lnSpc>
              <a:spcBef>
                <a:spcPts val="0"/>
              </a:spcBef>
              <a:spcAft>
                <a:spcPts val="300"/>
              </a:spcAft>
              <a:buFont typeface="+mj-lt"/>
              <a:buAutoNum type="arabicPeriod"/>
            </a:pPr>
            <a:r>
              <a:rPr lang="en-US" sz="1400" dirty="0" smtClean="0">
                <a:solidFill>
                  <a:schemeClr val="bg1"/>
                </a:solidFill>
              </a:rPr>
              <a:t>Each </a:t>
            </a:r>
            <a:r>
              <a:rPr lang="en-US" sz="1400" dirty="0">
                <a:solidFill>
                  <a:schemeClr val="bg1"/>
                </a:solidFill>
              </a:rPr>
              <a:t>Supervisor is responsible for reviewing leave reporting forms to ensure: </a:t>
            </a:r>
            <a:endParaRPr lang="en-US" sz="1400" dirty="0" smtClean="0">
              <a:solidFill>
                <a:schemeClr val="bg1"/>
              </a:solidFill>
            </a:endParaRPr>
          </a:p>
          <a:p>
            <a:pPr marL="1374775" lvl="2" indent="-801688">
              <a:lnSpc>
                <a:spcPct val="120000"/>
              </a:lnSpc>
              <a:spcBef>
                <a:spcPts val="0"/>
              </a:spcBef>
              <a:spcAft>
                <a:spcPts val="300"/>
              </a:spcAft>
              <a:buFont typeface="+mj-lt"/>
              <a:buAutoNum type="romanUcPeriod"/>
            </a:pPr>
            <a:r>
              <a:rPr lang="en-US" sz="1400" dirty="0" smtClean="0">
                <a:solidFill>
                  <a:schemeClr val="bg1"/>
                </a:solidFill>
              </a:rPr>
              <a:t>Hours worked shown on leave </a:t>
            </a:r>
            <a:r>
              <a:rPr lang="en-US" sz="1400" dirty="0">
                <a:solidFill>
                  <a:schemeClr val="bg1"/>
                </a:solidFill>
              </a:rPr>
              <a:t>reporting form agrees with </a:t>
            </a:r>
            <a:r>
              <a:rPr lang="en-US" sz="1400" dirty="0" smtClean="0">
                <a:solidFill>
                  <a:schemeClr val="bg1"/>
                </a:solidFill>
              </a:rPr>
              <a:t>timecards </a:t>
            </a:r>
          </a:p>
          <a:p>
            <a:pPr marL="1374775" lvl="2" indent="-801688">
              <a:lnSpc>
                <a:spcPct val="120000"/>
              </a:lnSpc>
              <a:spcBef>
                <a:spcPts val="0"/>
              </a:spcBef>
              <a:spcAft>
                <a:spcPts val="300"/>
              </a:spcAft>
              <a:buFont typeface="+mj-lt"/>
              <a:buAutoNum type="romanUcPeriod"/>
            </a:pPr>
            <a:r>
              <a:rPr lang="en-US" sz="1400" dirty="0" smtClean="0">
                <a:solidFill>
                  <a:schemeClr val="bg1"/>
                </a:solidFill>
              </a:rPr>
              <a:t>All </a:t>
            </a:r>
            <a:r>
              <a:rPr lang="en-US" sz="1400" dirty="0">
                <a:solidFill>
                  <a:schemeClr val="bg1"/>
                </a:solidFill>
              </a:rPr>
              <a:t>leave taken is </a:t>
            </a:r>
            <a:r>
              <a:rPr lang="en-US" sz="1400" dirty="0" smtClean="0">
                <a:solidFill>
                  <a:schemeClr val="bg1"/>
                </a:solidFill>
              </a:rPr>
              <a:t>reported </a:t>
            </a:r>
          </a:p>
          <a:p>
            <a:pPr marL="1374775" lvl="2" indent="-801688">
              <a:lnSpc>
                <a:spcPct val="120000"/>
              </a:lnSpc>
              <a:spcBef>
                <a:spcPts val="0"/>
              </a:spcBef>
              <a:spcAft>
                <a:spcPts val="300"/>
              </a:spcAft>
              <a:buFont typeface="+mj-lt"/>
              <a:buAutoNum type="romanUcPeriod"/>
            </a:pPr>
            <a:r>
              <a:rPr lang="en-US" sz="1400" dirty="0" smtClean="0">
                <a:solidFill>
                  <a:schemeClr val="bg1"/>
                </a:solidFill>
              </a:rPr>
              <a:t>Proper </a:t>
            </a:r>
            <a:r>
              <a:rPr lang="en-US" sz="1400" dirty="0">
                <a:solidFill>
                  <a:schemeClr val="bg1"/>
                </a:solidFill>
              </a:rPr>
              <a:t>beginning balances and accrual rates are </a:t>
            </a:r>
            <a:r>
              <a:rPr lang="en-US" sz="1400" dirty="0" smtClean="0">
                <a:solidFill>
                  <a:schemeClr val="bg1"/>
                </a:solidFill>
              </a:rPr>
              <a:t>used </a:t>
            </a:r>
          </a:p>
          <a:p>
            <a:pPr marL="1374775" lvl="2" indent="-801688">
              <a:lnSpc>
                <a:spcPct val="120000"/>
              </a:lnSpc>
              <a:spcBef>
                <a:spcPts val="0"/>
              </a:spcBef>
              <a:spcAft>
                <a:spcPts val="300"/>
              </a:spcAft>
              <a:buFont typeface="+mj-lt"/>
              <a:buAutoNum type="romanUcPeriod"/>
            </a:pPr>
            <a:r>
              <a:rPr lang="en-US" sz="1400" dirty="0" smtClean="0">
                <a:solidFill>
                  <a:schemeClr val="bg1"/>
                </a:solidFill>
              </a:rPr>
              <a:t>Comp time earned was properly approved and calculated </a:t>
            </a:r>
          </a:p>
          <a:p>
            <a:pPr marL="1374775" lvl="2" indent="-801688">
              <a:lnSpc>
                <a:spcPct val="120000"/>
              </a:lnSpc>
              <a:spcBef>
                <a:spcPts val="0"/>
              </a:spcBef>
              <a:spcAft>
                <a:spcPts val="300"/>
              </a:spcAft>
              <a:buFont typeface="+mj-lt"/>
              <a:buAutoNum type="romanUcPeriod"/>
            </a:pPr>
            <a:r>
              <a:rPr lang="en-US" sz="1400" dirty="0" smtClean="0">
                <a:solidFill>
                  <a:schemeClr val="bg1"/>
                </a:solidFill>
              </a:rPr>
              <a:t>Comp time used before personal leave </a:t>
            </a:r>
          </a:p>
          <a:p>
            <a:pPr marL="1374775" lvl="2" indent="-801688">
              <a:lnSpc>
                <a:spcPct val="120000"/>
              </a:lnSpc>
              <a:spcBef>
                <a:spcPts val="0"/>
              </a:spcBef>
              <a:spcAft>
                <a:spcPts val="300"/>
              </a:spcAft>
              <a:buFont typeface="+mj-lt"/>
              <a:buAutoNum type="romanUcPeriod"/>
            </a:pPr>
            <a:r>
              <a:rPr lang="en-US" sz="1400" dirty="0" smtClean="0">
                <a:solidFill>
                  <a:schemeClr val="bg1"/>
                </a:solidFill>
              </a:rPr>
              <a:t>Reconciliations </a:t>
            </a:r>
            <a:r>
              <a:rPr lang="en-US" sz="1400" dirty="0">
                <a:solidFill>
                  <a:schemeClr val="bg1"/>
                </a:solidFill>
              </a:rPr>
              <a:t>are accurately </a:t>
            </a:r>
            <a:r>
              <a:rPr lang="en-US" sz="1400" dirty="0" smtClean="0">
                <a:solidFill>
                  <a:schemeClr val="bg1"/>
                </a:solidFill>
              </a:rPr>
              <a:t>calculated</a:t>
            </a:r>
            <a:endParaRPr lang="en-US" sz="140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1600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bg1">
                    <a:lumMod val="95000"/>
                  </a:schemeClr>
                </a:solidFill>
              </a:rPr>
              <a:t>B.  Leave/Comp Time/Hours Worked</a:t>
            </a:r>
            <a:endParaRPr lang="en-US" dirty="0"/>
          </a:p>
        </p:txBody>
      </p:sp>
      <p:pic>
        <p:nvPicPr>
          <p:cNvPr id="4" name="Content Placeholder 3"/>
          <p:cNvPicPr>
            <a:picLocks noGrp="1" noChangeAspect="1"/>
          </p:cNvPicPr>
          <p:nvPr>
            <p:ph idx="1"/>
          </p:nvPr>
        </p:nvPicPr>
        <p:blipFill>
          <a:blip r:embed="rId2"/>
          <a:stretch>
            <a:fillRect/>
          </a:stretch>
        </p:blipFill>
        <p:spPr>
          <a:xfrm>
            <a:off x="1295400" y="756562"/>
            <a:ext cx="6405478" cy="59490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6" name="TextBox 5"/>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0507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B.  Leave/Comp Time/Hours Worked</a:t>
            </a:r>
            <a:endParaRPr lang="en-US" dirty="0"/>
          </a:p>
        </p:txBody>
      </p:sp>
      <p:sp>
        <p:nvSpPr>
          <p:cNvPr id="3" name="Content Placeholder 2"/>
          <p:cNvSpPr>
            <a:spLocks noGrp="1"/>
          </p:cNvSpPr>
          <p:nvPr>
            <p:ph idx="1"/>
          </p:nvPr>
        </p:nvSpPr>
        <p:spPr>
          <a:xfrm>
            <a:off x="467762" y="1219200"/>
            <a:ext cx="8229600" cy="5181600"/>
          </a:xfrm>
        </p:spPr>
        <p:txBody>
          <a:bodyPr>
            <a:normAutofit/>
          </a:bodyPr>
          <a:lstStyle/>
          <a:p>
            <a:pPr marL="801688" indent="-801688">
              <a:lnSpc>
                <a:spcPct val="120000"/>
              </a:lnSpc>
              <a:spcAft>
                <a:spcPts val="600"/>
              </a:spcAft>
              <a:buFont typeface="+mj-lt"/>
              <a:buAutoNum type="arabicPeriod" startAt="5"/>
            </a:pPr>
            <a:r>
              <a:rPr lang="en-US" sz="1600" dirty="0" smtClean="0">
                <a:solidFill>
                  <a:schemeClr val="bg1"/>
                </a:solidFill>
              </a:rPr>
              <a:t>Documentation </a:t>
            </a:r>
            <a:r>
              <a:rPr lang="en-US" sz="1600" dirty="0">
                <a:solidFill>
                  <a:schemeClr val="bg1"/>
                </a:solidFill>
              </a:rPr>
              <a:t>exists to support that </a:t>
            </a:r>
            <a:r>
              <a:rPr lang="en-US" sz="1600" dirty="0" smtClean="0">
                <a:solidFill>
                  <a:schemeClr val="bg1"/>
                </a:solidFill>
              </a:rPr>
              <a:t>hours worked by student workers and employees utilizing time cards </a:t>
            </a:r>
            <a:r>
              <a:rPr lang="en-US" sz="1600" dirty="0">
                <a:solidFill>
                  <a:schemeClr val="bg1"/>
                </a:solidFill>
              </a:rPr>
              <a:t>are accurately maintained and reconciled </a:t>
            </a:r>
            <a:r>
              <a:rPr lang="en-US" sz="1600" dirty="0" smtClean="0">
                <a:solidFill>
                  <a:schemeClr val="bg1"/>
                </a:solidFill>
              </a:rPr>
              <a:t>timely.</a:t>
            </a:r>
          </a:p>
          <a:p>
            <a:pPr marL="974725" lvl="1" indent="-801688">
              <a:lnSpc>
                <a:spcPct val="120000"/>
              </a:lnSpc>
              <a:spcAft>
                <a:spcPts val="600"/>
              </a:spcAft>
              <a:buFont typeface="Arial" panose="020B0604020202020204" pitchFamily="34" charset="0"/>
              <a:buChar char="•"/>
            </a:pPr>
            <a:r>
              <a:rPr lang="en-US" sz="1600" dirty="0" smtClean="0">
                <a:solidFill>
                  <a:schemeClr val="bg1"/>
                </a:solidFill>
              </a:rPr>
              <a:t>Each </a:t>
            </a:r>
            <a:r>
              <a:rPr lang="en-US" sz="1600" dirty="0">
                <a:solidFill>
                  <a:schemeClr val="bg1"/>
                </a:solidFill>
              </a:rPr>
              <a:t>Supervisor is responsible for reviewing </a:t>
            </a:r>
            <a:r>
              <a:rPr lang="en-US" sz="1600" dirty="0" smtClean="0">
                <a:solidFill>
                  <a:schemeClr val="bg1"/>
                </a:solidFill>
              </a:rPr>
              <a:t>time </a:t>
            </a:r>
            <a:r>
              <a:rPr lang="en-US" sz="1600" dirty="0">
                <a:solidFill>
                  <a:schemeClr val="bg1"/>
                </a:solidFill>
              </a:rPr>
              <a:t>reporting forms to </a:t>
            </a:r>
            <a:r>
              <a:rPr lang="en-US" sz="1600" dirty="0" smtClean="0">
                <a:solidFill>
                  <a:schemeClr val="bg1"/>
                </a:solidFill>
              </a:rPr>
              <a:t>ensure </a:t>
            </a:r>
          </a:p>
          <a:p>
            <a:pPr marL="1374775" lvl="2" indent="-801688">
              <a:lnSpc>
                <a:spcPct val="120000"/>
              </a:lnSpc>
              <a:spcAft>
                <a:spcPts val="600"/>
              </a:spcAft>
              <a:buFont typeface="+mj-lt"/>
              <a:buAutoNum type="romanUcPeriod"/>
            </a:pPr>
            <a:r>
              <a:rPr lang="en-US" sz="1600" dirty="0" smtClean="0">
                <a:solidFill>
                  <a:schemeClr val="bg1"/>
                </a:solidFill>
              </a:rPr>
              <a:t>Hours worked shown on time reporting form agrees with employee’s work schedule </a:t>
            </a:r>
          </a:p>
          <a:p>
            <a:pPr marL="1374775" lvl="2" indent="-801688">
              <a:lnSpc>
                <a:spcPct val="120000"/>
              </a:lnSpc>
              <a:spcAft>
                <a:spcPts val="600"/>
              </a:spcAft>
              <a:buFont typeface="+mj-lt"/>
              <a:buAutoNum type="romanUcPeriod"/>
            </a:pPr>
            <a:r>
              <a:rPr lang="en-US" sz="1600" dirty="0" smtClean="0">
                <a:solidFill>
                  <a:schemeClr val="bg1"/>
                </a:solidFill>
              </a:rPr>
              <a:t>Proper pay period is being documented</a:t>
            </a:r>
          </a:p>
          <a:p>
            <a:pPr marL="1374775" lvl="2" indent="-801688">
              <a:lnSpc>
                <a:spcPct val="120000"/>
              </a:lnSpc>
              <a:spcAft>
                <a:spcPts val="600"/>
              </a:spcAft>
              <a:buFont typeface="+mj-lt"/>
              <a:buAutoNum type="romanUcPeriod"/>
            </a:pPr>
            <a:r>
              <a:rPr lang="en-US" sz="1600" dirty="0" smtClean="0">
                <a:solidFill>
                  <a:schemeClr val="bg1"/>
                </a:solidFill>
              </a:rPr>
              <a:t>Employee properly completed and signed time reporting form</a:t>
            </a:r>
          </a:p>
          <a:p>
            <a:pPr marL="974725" lvl="1" indent="-801688">
              <a:lnSpc>
                <a:spcPct val="120000"/>
              </a:lnSpc>
              <a:spcAft>
                <a:spcPts val="600"/>
              </a:spcAft>
              <a:buFont typeface="+mj-lt"/>
              <a:buAutoNum type="arabicPeriod" startAt="6"/>
            </a:pPr>
            <a:r>
              <a:rPr lang="en-US" sz="1600" dirty="0" smtClean="0">
                <a:solidFill>
                  <a:schemeClr val="bg1"/>
                </a:solidFill>
              </a:rPr>
              <a:t>Supervisor must </a:t>
            </a:r>
            <a:r>
              <a:rPr lang="en-US" sz="1600" dirty="0">
                <a:solidFill>
                  <a:schemeClr val="bg1"/>
                </a:solidFill>
              </a:rPr>
              <a:t>document </a:t>
            </a:r>
            <a:r>
              <a:rPr lang="en-US" sz="1600" dirty="0" smtClean="0">
                <a:solidFill>
                  <a:schemeClr val="bg1"/>
                </a:solidFill>
              </a:rPr>
              <a:t>review </a:t>
            </a:r>
            <a:r>
              <a:rPr lang="en-US" sz="1600" dirty="0">
                <a:solidFill>
                  <a:schemeClr val="bg1"/>
                </a:solidFill>
              </a:rPr>
              <a:t>by signing and dating </a:t>
            </a:r>
            <a:r>
              <a:rPr lang="en-US" sz="1600" dirty="0" smtClean="0">
                <a:solidFill>
                  <a:schemeClr val="bg1"/>
                </a:solidFill>
              </a:rPr>
              <a:t>time </a:t>
            </a:r>
            <a:r>
              <a:rPr lang="en-US" sz="1600" dirty="0">
                <a:solidFill>
                  <a:schemeClr val="bg1"/>
                </a:solidFill>
              </a:rPr>
              <a:t>reporting </a:t>
            </a:r>
            <a:r>
              <a:rPr lang="en-US" sz="1600" dirty="0" smtClean="0">
                <a:solidFill>
                  <a:schemeClr val="bg1"/>
                </a:solidFill>
              </a:rPr>
              <a:t>forms by employee.</a:t>
            </a:r>
            <a:endParaRPr lang="en-US" sz="16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7571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bg1">
                    <a:lumMod val="95000"/>
                  </a:schemeClr>
                </a:solidFill>
              </a:rPr>
              <a:t>B.  Leave/Comp Time/Hours Worked</a:t>
            </a:r>
            <a:endParaRPr lang="en-US" dirty="0"/>
          </a:p>
        </p:txBody>
      </p:sp>
      <p:pic>
        <p:nvPicPr>
          <p:cNvPr id="4" name="Content Placeholder 3"/>
          <p:cNvPicPr>
            <a:picLocks noGrp="1" noChangeAspect="1"/>
          </p:cNvPicPr>
          <p:nvPr>
            <p:ph idx="1"/>
          </p:nvPr>
        </p:nvPicPr>
        <p:blipFill>
          <a:blip r:embed="rId3"/>
          <a:stretch>
            <a:fillRect/>
          </a:stretch>
        </p:blipFill>
        <p:spPr>
          <a:xfrm>
            <a:off x="457200" y="1066800"/>
            <a:ext cx="4005752" cy="53340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428481356"/>
              </p:ext>
            </p:extLst>
          </p:nvPr>
        </p:nvGraphicFramePr>
        <p:xfrm>
          <a:off x="4563701" y="1069818"/>
          <a:ext cx="4119017" cy="5330982"/>
        </p:xfrm>
        <a:graphic>
          <a:graphicData uri="http://schemas.openxmlformats.org/presentationml/2006/ole">
            <mc:AlternateContent xmlns:mc="http://schemas.openxmlformats.org/markup-compatibility/2006">
              <mc:Choice xmlns:v="urn:schemas-microsoft-com:vml" Requires="v">
                <p:oleObj spid="_x0000_s1083"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4563701" y="1069818"/>
                        <a:ext cx="4119017" cy="5330982"/>
                      </a:xfrm>
                      <a:prstGeom prst="rect">
                        <a:avLst/>
                      </a:prstGeom>
                    </p:spPr>
                  </p:pic>
                </p:oleObj>
              </mc:Fallback>
            </mc:AlternateContent>
          </a:graphicData>
        </a:graphic>
      </p:graphicFrame>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7" name="TextBox 6"/>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3095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solidFill>
                  <a:srgbClr val="FFD451"/>
                </a:solidFill>
                <a:latin typeface="Times New Roman" pitchFamily="18" charset="0"/>
                <a:cs typeface="Times New Roman" pitchFamily="18" charset="0"/>
              </a:rPr>
              <a:t>Why am I Here?</a:t>
            </a:r>
            <a:endParaRPr lang="en-US" dirty="0">
              <a:solidFill>
                <a:srgbClr val="FFD45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
        <p:nvSpPr>
          <p:cNvPr id="6" name="Content Placeholder 2"/>
          <p:cNvSpPr>
            <a:spLocks noGrp="1"/>
          </p:cNvSpPr>
          <p:nvPr>
            <p:ph type="subTitle" idx="1"/>
          </p:nvPr>
        </p:nvSpPr>
        <p:spPr>
          <a:xfrm>
            <a:off x="1371600" y="1828800"/>
            <a:ext cx="6400800" cy="1752600"/>
          </a:xfrm>
        </p:spPr>
        <p:txBody>
          <a:bodyPr>
            <a:normAutofit/>
          </a:bodyPr>
          <a:lstStyle/>
          <a:p>
            <a:pPr algn="l"/>
            <a:r>
              <a:rPr lang="en-US" sz="2000" dirty="0" smtClean="0">
                <a:solidFill>
                  <a:schemeClr val="bg1"/>
                </a:solidFill>
              </a:rPr>
              <a:t>The </a:t>
            </a:r>
            <a:r>
              <a:rPr lang="en-US" sz="2000" dirty="0">
                <a:solidFill>
                  <a:schemeClr val="bg1"/>
                </a:solidFill>
              </a:rPr>
              <a:t>purpose of this training is to inform </a:t>
            </a:r>
            <a:r>
              <a:rPr lang="en-US" sz="2000" dirty="0" smtClean="0">
                <a:solidFill>
                  <a:schemeClr val="bg1"/>
                </a:solidFill>
              </a:rPr>
              <a:t>employees </a:t>
            </a:r>
            <a:r>
              <a:rPr lang="en-US" sz="2000" dirty="0">
                <a:solidFill>
                  <a:schemeClr val="bg1"/>
                </a:solidFill>
              </a:rPr>
              <a:t>as </a:t>
            </a:r>
            <a:r>
              <a:rPr lang="en-US" sz="2000" dirty="0" smtClean="0">
                <a:solidFill>
                  <a:schemeClr val="bg1"/>
                </a:solidFill>
              </a:rPr>
              <a:t>to </a:t>
            </a:r>
            <a:r>
              <a:rPr lang="en-US" sz="2000" dirty="0" smtClean="0">
                <a:solidFill>
                  <a:schemeClr val="bg1"/>
                </a:solidFill>
              </a:rPr>
              <a:t>what are internal controls,  and why they </a:t>
            </a:r>
            <a:r>
              <a:rPr lang="en-US" sz="2000" dirty="0">
                <a:solidFill>
                  <a:schemeClr val="bg1"/>
                </a:solidFill>
              </a:rPr>
              <a:t>are needed within a </a:t>
            </a:r>
            <a:r>
              <a:rPr lang="en-US" sz="2000" dirty="0" smtClean="0">
                <a:solidFill>
                  <a:schemeClr val="bg1"/>
                </a:solidFill>
              </a:rPr>
              <a:t>department.</a:t>
            </a:r>
            <a:endParaRPr lang="en-US" sz="2000" dirty="0">
              <a:solidFill>
                <a:schemeClr val="bg1"/>
              </a:solidFill>
            </a:endParaRPr>
          </a:p>
        </p:txBody>
      </p:sp>
      <p:sp>
        <p:nvSpPr>
          <p:cNvPr id="3" name="TextBox 2"/>
          <p:cNvSpPr txBox="1"/>
          <p:nvPr/>
        </p:nvSpPr>
        <p:spPr>
          <a:xfrm>
            <a:off x="1524000" y="3764281"/>
            <a:ext cx="6136934" cy="1015663"/>
          </a:xfrm>
          <a:prstGeom prst="rect">
            <a:avLst/>
          </a:prstGeom>
          <a:noFill/>
        </p:spPr>
        <p:txBody>
          <a:bodyPr wrap="square" rtlCol="0">
            <a:spAutoFit/>
          </a:bodyPr>
          <a:lstStyle/>
          <a:p>
            <a:r>
              <a:rPr lang="en-US" sz="2000" dirty="0" smtClean="0">
                <a:solidFill>
                  <a:schemeClr val="bg1"/>
                </a:solidFill>
              </a:rPr>
              <a:t>As an </a:t>
            </a:r>
            <a:r>
              <a:rPr lang="en-US" sz="2000" dirty="0">
                <a:solidFill>
                  <a:schemeClr val="bg1"/>
                </a:solidFill>
              </a:rPr>
              <a:t>added </a:t>
            </a:r>
            <a:r>
              <a:rPr lang="en-US" sz="2000" dirty="0" smtClean="0">
                <a:solidFill>
                  <a:schemeClr val="bg1"/>
                </a:solidFill>
              </a:rPr>
              <a:t>bonus, I </a:t>
            </a:r>
            <a:r>
              <a:rPr lang="en-US" sz="2000" dirty="0">
                <a:solidFill>
                  <a:schemeClr val="bg1"/>
                </a:solidFill>
              </a:rPr>
              <a:t>will be </a:t>
            </a:r>
            <a:r>
              <a:rPr lang="en-US" sz="2000" dirty="0" smtClean="0">
                <a:solidFill>
                  <a:schemeClr val="bg1"/>
                </a:solidFill>
              </a:rPr>
              <a:t>demonstrating </a:t>
            </a:r>
            <a:r>
              <a:rPr lang="en-US" sz="2000" dirty="0">
                <a:solidFill>
                  <a:schemeClr val="bg1"/>
                </a:solidFill>
              </a:rPr>
              <a:t>h</a:t>
            </a:r>
            <a:r>
              <a:rPr lang="en-US" sz="2000" dirty="0" smtClean="0">
                <a:solidFill>
                  <a:schemeClr val="bg1"/>
                </a:solidFill>
              </a:rPr>
              <a:t>ow </a:t>
            </a:r>
            <a:r>
              <a:rPr lang="en-US" sz="2000" dirty="0">
                <a:solidFill>
                  <a:schemeClr val="bg1"/>
                </a:solidFill>
              </a:rPr>
              <a:t>to </a:t>
            </a:r>
            <a:r>
              <a:rPr lang="en-US" sz="2000" dirty="0">
                <a:solidFill>
                  <a:srgbClr val="FFFF00"/>
                </a:solidFill>
              </a:rPr>
              <a:t>Blind the Auditor With </a:t>
            </a:r>
            <a:r>
              <a:rPr lang="en-US" sz="2000" dirty="0" smtClean="0">
                <a:solidFill>
                  <a:srgbClr val="FFFF00"/>
                </a:solidFill>
              </a:rPr>
              <a:t>Brilliance</a:t>
            </a:r>
            <a:r>
              <a:rPr lang="en-US" sz="2000" dirty="0" smtClean="0">
                <a:solidFill>
                  <a:schemeClr val="bg1"/>
                </a:solidFill>
              </a:rPr>
              <a:t> by </a:t>
            </a:r>
            <a:r>
              <a:rPr lang="en-US" sz="2000" dirty="0">
                <a:solidFill>
                  <a:schemeClr val="bg1"/>
                </a:solidFill>
              </a:rPr>
              <a:t>showing you what I look for during a </a:t>
            </a:r>
            <a:r>
              <a:rPr lang="en-US" sz="2000" dirty="0" smtClean="0">
                <a:solidFill>
                  <a:schemeClr val="bg1"/>
                </a:solidFill>
              </a:rPr>
              <a:t>Basic Control Assessment (BCA).</a:t>
            </a:r>
            <a:endParaRPr lang="en-US" sz="2000" dirty="0">
              <a:solidFill>
                <a:schemeClr val="bg1"/>
              </a:solidFill>
            </a:endParaRPr>
          </a:p>
        </p:txBody>
      </p:sp>
    </p:spTree>
    <p:extLst>
      <p:ext uri="{BB962C8B-B14F-4D97-AF65-F5344CB8AC3E}">
        <p14:creationId xmlns:p14="http://schemas.microsoft.com/office/powerpoint/2010/main" val="142201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B.  Leave/Comp Time/Hours Worked</a:t>
            </a:r>
            <a:endParaRPr lang="en-US" dirty="0"/>
          </a:p>
        </p:txBody>
      </p:sp>
      <p:sp>
        <p:nvSpPr>
          <p:cNvPr id="3" name="Content Placeholder 2"/>
          <p:cNvSpPr>
            <a:spLocks noGrp="1"/>
          </p:cNvSpPr>
          <p:nvPr>
            <p:ph idx="1"/>
          </p:nvPr>
        </p:nvSpPr>
        <p:spPr>
          <a:xfrm>
            <a:off x="467762" y="1219200"/>
            <a:ext cx="8229600" cy="5181600"/>
          </a:xfrm>
        </p:spPr>
        <p:txBody>
          <a:bodyPr>
            <a:normAutofit/>
          </a:bodyPr>
          <a:lstStyle/>
          <a:p>
            <a:pPr marL="801688" indent="-801688">
              <a:lnSpc>
                <a:spcPct val="120000"/>
              </a:lnSpc>
              <a:spcAft>
                <a:spcPts val="600"/>
              </a:spcAft>
              <a:buFont typeface="+mj-lt"/>
              <a:buAutoNum type="arabicPeriod" startAt="7"/>
            </a:pPr>
            <a:r>
              <a:rPr lang="en-US" sz="2000" dirty="0" smtClean="0">
                <a:solidFill>
                  <a:schemeClr val="bg1"/>
                </a:solidFill>
              </a:rPr>
              <a:t>Hours worked by student workers and employees utilizing time cards </a:t>
            </a:r>
            <a:r>
              <a:rPr lang="en-US" sz="2000" dirty="0">
                <a:solidFill>
                  <a:schemeClr val="bg1"/>
                </a:solidFill>
              </a:rPr>
              <a:t>are </a:t>
            </a:r>
            <a:r>
              <a:rPr lang="en-US" sz="2000" dirty="0" smtClean="0">
                <a:solidFill>
                  <a:schemeClr val="bg1"/>
                </a:solidFill>
              </a:rPr>
              <a:t>reconciled to the time reported on MUWTIME vouchers.</a:t>
            </a:r>
          </a:p>
          <a:p>
            <a:pPr marL="974725" lvl="1" indent="-801688">
              <a:lnSpc>
                <a:spcPct val="120000"/>
              </a:lnSpc>
              <a:spcAft>
                <a:spcPts val="600"/>
              </a:spcAft>
              <a:buFont typeface="Arial" panose="020B0604020202020204" pitchFamily="34" charset="0"/>
              <a:buChar char="•"/>
            </a:pPr>
            <a:r>
              <a:rPr lang="en-US" sz="2000" dirty="0" smtClean="0">
                <a:solidFill>
                  <a:schemeClr val="bg1"/>
                </a:solidFill>
              </a:rPr>
              <a:t>Each </a:t>
            </a:r>
            <a:r>
              <a:rPr lang="en-US" sz="2000" dirty="0">
                <a:solidFill>
                  <a:schemeClr val="bg1"/>
                </a:solidFill>
              </a:rPr>
              <a:t>Supervisor is responsible for reviewing </a:t>
            </a:r>
            <a:r>
              <a:rPr lang="en-US" sz="2000" dirty="0" smtClean="0">
                <a:solidFill>
                  <a:schemeClr val="bg1"/>
                </a:solidFill>
              </a:rPr>
              <a:t>time </a:t>
            </a:r>
            <a:r>
              <a:rPr lang="en-US" sz="2000" dirty="0">
                <a:solidFill>
                  <a:schemeClr val="bg1"/>
                </a:solidFill>
              </a:rPr>
              <a:t>reporting forms to </a:t>
            </a:r>
            <a:r>
              <a:rPr lang="en-US" sz="2000" dirty="0" smtClean="0">
                <a:solidFill>
                  <a:schemeClr val="bg1"/>
                </a:solidFill>
              </a:rPr>
              <a:t>ensure </a:t>
            </a:r>
          </a:p>
          <a:p>
            <a:pPr marL="1374775" lvl="2" indent="-801688">
              <a:lnSpc>
                <a:spcPct val="120000"/>
              </a:lnSpc>
              <a:spcAft>
                <a:spcPts val="600"/>
              </a:spcAft>
              <a:buFont typeface="+mj-lt"/>
              <a:buAutoNum type="romanUcPeriod"/>
            </a:pPr>
            <a:r>
              <a:rPr lang="en-US" sz="2000" dirty="0" smtClean="0">
                <a:solidFill>
                  <a:schemeClr val="bg1"/>
                </a:solidFill>
              </a:rPr>
              <a:t>Hours worked shown on time card/time log agrees with time submitted on MUWTIME voucher.</a:t>
            </a:r>
          </a:p>
          <a:p>
            <a:pPr marL="1374775" lvl="2" indent="-801688">
              <a:lnSpc>
                <a:spcPct val="120000"/>
              </a:lnSpc>
              <a:spcAft>
                <a:spcPts val="600"/>
              </a:spcAft>
              <a:buFont typeface="+mj-lt"/>
              <a:buAutoNum type="romanUcPeriod"/>
            </a:pPr>
            <a:r>
              <a:rPr lang="en-US" sz="2000" dirty="0" smtClean="0">
                <a:solidFill>
                  <a:schemeClr val="bg1"/>
                </a:solidFill>
              </a:rPr>
              <a:t>Proper pay rate is documented on </a:t>
            </a:r>
            <a:r>
              <a:rPr lang="en-US" sz="2000" dirty="0" smtClean="0">
                <a:solidFill>
                  <a:schemeClr val="bg1"/>
                </a:solidFill>
              </a:rPr>
              <a:t>MUWTIME</a:t>
            </a:r>
          </a:p>
          <a:p>
            <a:pPr marL="573087" lvl="2" indent="0">
              <a:lnSpc>
                <a:spcPct val="120000"/>
              </a:lnSpc>
              <a:spcAft>
                <a:spcPts val="600"/>
              </a:spcAft>
              <a:buNone/>
            </a:pPr>
            <a:r>
              <a:rPr lang="en-US" sz="2000" dirty="0" smtClean="0">
                <a:solidFill>
                  <a:schemeClr val="bg1"/>
                </a:solidFill>
              </a:rPr>
              <a:t>Supervisor </a:t>
            </a:r>
            <a:r>
              <a:rPr lang="en-US" sz="2000" dirty="0" smtClean="0">
                <a:solidFill>
                  <a:schemeClr val="bg1"/>
                </a:solidFill>
              </a:rPr>
              <a:t>must </a:t>
            </a:r>
            <a:r>
              <a:rPr lang="en-US" sz="2000" dirty="0">
                <a:solidFill>
                  <a:schemeClr val="bg1"/>
                </a:solidFill>
              </a:rPr>
              <a:t>document </a:t>
            </a:r>
            <a:r>
              <a:rPr lang="en-US" sz="2000" dirty="0" smtClean="0">
                <a:solidFill>
                  <a:schemeClr val="bg1"/>
                </a:solidFill>
              </a:rPr>
              <a:t>review </a:t>
            </a:r>
            <a:r>
              <a:rPr lang="en-US" sz="2000" dirty="0">
                <a:solidFill>
                  <a:schemeClr val="bg1"/>
                </a:solidFill>
              </a:rPr>
              <a:t>by signing and dating </a:t>
            </a:r>
            <a:r>
              <a:rPr lang="en-US" sz="2000" dirty="0" smtClean="0">
                <a:solidFill>
                  <a:schemeClr val="bg1"/>
                </a:solidFill>
              </a:rPr>
              <a:t>MUWTIME voucher.</a:t>
            </a:r>
            <a:endParaRPr lang="en-US" sz="20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6112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C.  Payroll</a:t>
            </a:r>
            <a:endParaRPr lang="en-US" dirty="0"/>
          </a:p>
        </p:txBody>
      </p:sp>
      <p:sp>
        <p:nvSpPr>
          <p:cNvPr id="3" name="Content Placeholder 2"/>
          <p:cNvSpPr>
            <a:spLocks noGrp="1"/>
          </p:cNvSpPr>
          <p:nvPr>
            <p:ph idx="1"/>
          </p:nvPr>
        </p:nvSpPr>
        <p:spPr>
          <a:xfrm>
            <a:off x="457200" y="838200"/>
            <a:ext cx="8229600" cy="4983163"/>
          </a:xfrm>
        </p:spPr>
        <p:txBody>
          <a:bodyPr>
            <a:normAutofit fontScale="70000" lnSpcReduction="20000"/>
          </a:bodyPr>
          <a:lstStyle/>
          <a:p>
            <a:pPr>
              <a:lnSpc>
                <a:spcPct val="120000"/>
              </a:lnSpc>
              <a:spcBef>
                <a:spcPts val="0"/>
              </a:spcBef>
              <a:spcAft>
                <a:spcPts val="600"/>
              </a:spcAft>
            </a:pPr>
            <a:r>
              <a:rPr lang="en-US" kern="0" dirty="0" smtClean="0">
                <a:solidFill>
                  <a:schemeClr val="bg1"/>
                </a:solidFill>
              </a:rPr>
              <a:t>Supervi</a:t>
            </a:r>
            <a:r>
              <a:rPr lang="en-US" dirty="0" smtClean="0">
                <a:solidFill>
                  <a:schemeClr val="bg1"/>
                </a:solidFill>
              </a:rPr>
              <a:t>sors must reconcile hours worked and pay rate shown on the BW Hours </a:t>
            </a:r>
            <a:r>
              <a:rPr lang="en-US" dirty="0" smtClean="0">
                <a:solidFill>
                  <a:schemeClr val="bg1"/>
                </a:solidFill>
              </a:rPr>
              <a:t>payroll reconciliation </a:t>
            </a:r>
            <a:r>
              <a:rPr lang="en-US" dirty="0" smtClean="0">
                <a:solidFill>
                  <a:schemeClr val="bg1"/>
                </a:solidFill>
              </a:rPr>
              <a:t>report for each employee to the hours worked and pay rate submitted on the MUWTIME voucher.</a:t>
            </a:r>
          </a:p>
          <a:p>
            <a:pPr>
              <a:lnSpc>
                <a:spcPct val="120000"/>
              </a:lnSpc>
              <a:spcBef>
                <a:spcPts val="0"/>
              </a:spcBef>
              <a:spcAft>
                <a:spcPts val="600"/>
              </a:spcAft>
            </a:pPr>
            <a:r>
              <a:rPr lang="en-US" dirty="0" smtClean="0">
                <a:solidFill>
                  <a:schemeClr val="bg1"/>
                </a:solidFill>
              </a:rPr>
              <a:t>Supervisors must reconcile the Gross Pay shown for each employee on the Monthly Reconciliation Report to the employee’s approved monthly pay.</a:t>
            </a:r>
          </a:p>
          <a:p>
            <a:pPr>
              <a:lnSpc>
                <a:spcPct val="120000"/>
              </a:lnSpc>
              <a:spcBef>
                <a:spcPts val="0"/>
              </a:spcBef>
              <a:spcAft>
                <a:spcPts val="300"/>
              </a:spcAft>
            </a:pPr>
            <a:r>
              <a:rPr lang="en-US" dirty="0">
                <a:solidFill>
                  <a:schemeClr val="bg1"/>
                </a:solidFill>
              </a:rPr>
              <a:t>Look for:</a:t>
            </a:r>
          </a:p>
          <a:p>
            <a:pPr lvl="1">
              <a:lnSpc>
                <a:spcPct val="120000"/>
              </a:lnSpc>
              <a:spcBef>
                <a:spcPts val="0"/>
              </a:spcBef>
              <a:spcAft>
                <a:spcPts val="300"/>
              </a:spcAft>
            </a:pPr>
            <a:r>
              <a:rPr lang="en-US" dirty="0" smtClean="0">
                <a:solidFill>
                  <a:schemeClr val="bg1"/>
                </a:solidFill>
              </a:rPr>
              <a:t>Payroll accuracy</a:t>
            </a:r>
          </a:p>
          <a:p>
            <a:pPr lvl="1">
              <a:lnSpc>
                <a:spcPct val="120000"/>
              </a:lnSpc>
              <a:spcBef>
                <a:spcPts val="0"/>
              </a:spcBef>
              <a:spcAft>
                <a:spcPts val="300"/>
              </a:spcAft>
            </a:pPr>
            <a:r>
              <a:rPr lang="en-US" dirty="0" smtClean="0">
                <a:solidFill>
                  <a:schemeClr val="bg1"/>
                </a:solidFill>
              </a:rPr>
              <a:t>Any </a:t>
            </a:r>
            <a:r>
              <a:rPr lang="en-US" dirty="0">
                <a:solidFill>
                  <a:schemeClr val="bg1"/>
                </a:solidFill>
              </a:rPr>
              <a:t>unknown employees (ghost employees) or employees that have been terminated.</a:t>
            </a:r>
          </a:p>
          <a:p>
            <a:pPr lvl="1">
              <a:lnSpc>
                <a:spcPct val="120000"/>
              </a:lnSpc>
              <a:spcBef>
                <a:spcPts val="0"/>
              </a:spcBef>
              <a:spcAft>
                <a:spcPts val="300"/>
              </a:spcAft>
            </a:pPr>
            <a:r>
              <a:rPr lang="en-US" dirty="0">
                <a:solidFill>
                  <a:schemeClr val="bg1"/>
                </a:solidFill>
              </a:rPr>
              <a:t>Any overtime, other, or special pay</a:t>
            </a:r>
          </a:p>
          <a:p>
            <a:pPr>
              <a:lnSpc>
                <a:spcPct val="120000"/>
              </a:lnSpc>
              <a:spcBef>
                <a:spcPts val="0"/>
              </a:spcBef>
            </a:pPr>
            <a:r>
              <a:rPr lang="en-US" dirty="0" smtClean="0">
                <a:solidFill>
                  <a:schemeClr val="bg1"/>
                </a:solidFill>
              </a:rPr>
              <a:t>Supervisor’s must document this review by signing and </a:t>
            </a:r>
            <a:endParaRPr lang="en-US" dirty="0" smtClean="0">
              <a:solidFill>
                <a:schemeClr val="bg1"/>
              </a:solidFill>
            </a:endParaRPr>
          </a:p>
          <a:p>
            <a:pPr marL="0" indent="0">
              <a:lnSpc>
                <a:spcPct val="120000"/>
              </a:lnSpc>
              <a:spcBef>
                <a:spcPts val="0"/>
              </a:spcBef>
              <a:buNone/>
            </a:pPr>
            <a:r>
              <a:rPr lang="en-US" dirty="0">
                <a:solidFill>
                  <a:schemeClr val="bg1"/>
                </a:solidFill>
              </a:rPr>
              <a:t> </a:t>
            </a:r>
            <a:r>
              <a:rPr lang="en-US" dirty="0" smtClean="0">
                <a:solidFill>
                  <a:schemeClr val="bg1"/>
                </a:solidFill>
              </a:rPr>
              <a:t>     </a:t>
            </a:r>
            <a:r>
              <a:rPr lang="en-US" dirty="0" smtClean="0">
                <a:solidFill>
                  <a:schemeClr val="bg1"/>
                </a:solidFill>
              </a:rPr>
              <a:t>dating </a:t>
            </a:r>
            <a:r>
              <a:rPr lang="en-US" dirty="0" smtClean="0">
                <a:solidFill>
                  <a:schemeClr val="bg1"/>
                </a:solidFill>
              </a:rPr>
              <a:t>the payroll reports. </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7794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D.  Change Funds</a:t>
            </a:r>
            <a:endParaRPr lang="en-US" dirty="0"/>
          </a:p>
        </p:txBody>
      </p:sp>
      <p:sp>
        <p:nvSpPr>
          <p:cNvPr id="3" name="Content Placeholder 2"/>
          <p:cNvSpPr>
            <a:spLocks noGrp="1"/>
          </p:cNvSpPr>
          <p:nvPr>
            <p:ph idx="1"/>
          </p:nvPr>
        </p:nvSpPr>
        <p:spPr>
          <a:xfrm>
            <a:off x="457200" y="838200"/>
            <a:ext cx="8229600" cy="5638800"/>
          </a:xfrm>
        </p:spPr>
        <p:txBody>
          <a:bodyPr>
            <a:normAutofit fontScale="40000" lnSpcReduction="20000"/>
          </a:bodyPr>
          <a:lstStyle/>
          <a:p>
            <a:pPr marL="0" indent="0">
              <a:lnSpc>
                <a:spcPct val="120000"/>
              </a:lnSpc>
              <a:spcBef>
                <a:spcPts val="0"/>
              </a:spcBef>
              <a:spcAft>
                <a:spcPts val="1200"/>
              </a:spcAft>
              <a:buNone/>
            </a:pPr>
            <a:r>
              <a:rPr lang="en-US" sz="3800" dirty="0">
                <a:solidFill>
                  <a:schemeClr val="bg1"/>
                </a:solidFill>
              </a:rPr>
              <a:t>“</a:t>
            </a:r>
            <a:r>
              <a:rPr lang="en-US" sz="3800" b="1" dirty="0">
                <a:solidFill>
                  <a:schemeClr val="bg1"/>
                </a:solidFill>
              </a:rPr>
              <a:t>Cash C &amp; D Procedures</a:t>
            </a:r>
            <a:r>
              <a:rPr lang="en-US" sz="3800" dirty="0">
                <a:solidFill>
                  <a:schemeClr val="bg1"/>
                </a:solidFill>
              </a:rPr>
              <a:t>”, </a:t>
            </a:r>
            <a:r>
              <a:rPr lang="en-US" sz="3800" dirty="0">
                <a:solidFill>
                  <a:schemeClr val="bg1">
                    <a:lumMod val="95000"/>
                  </a:schemeClr>
                </a:solidFill>
              </a:rPr>
              <a:t>available at: </a:t>
            </a:r>
            <a:r>
              <a:rPr lang="en-US" sz="3800" dirty="0">
                <a:solidFill>
                  <a:schemeClr val="bg1">
                    <a:lumMod val="95000"/>
                  </a:schemeClr>
                </a:solidFill>
              </a:rPr>
              <a:t>https://www.muw.edu/accounting/facstaff/receipts</a:t>
            </a:r>
            <a:endParaRPr lang="en-US" sz="3800" dirty="0">
              <a:solidFill>
                <a:schemeClr val="bg1">
                  <a:lumMod val="95000"/>
                </a:schemeClr>
              </a:solidFill>
            </a:endParaRPr>
          </a:p>
          <a:p>
            <a:pPr marL="0" indent="0">
              <a:lnSpc>
                <a:spcPct val="120000"/>
              </a:lnSpc>
              <a:spcBef>
                <a:spcPts val="0"/>
              </a:spcBef>
              <a:spcAft>
                <a:spcPts val="600"/>
              </a:spcAft>
              <a:buNone/>
            </a:pPr>
            <a:r>
              <a:rPr lang="en-US" sz="3800" b="1" dirty="0">
                <a:solidFill>
                  <a:schemeClr val="bg1"/>
                </a:solidFill>
              </a:rPr>
              <a:t>Departmental Petty Cash Fund</a:t>
            </a:r>
          </a:p>
          <a:p>
            <a:pPr>
              <a:lnSpc>
                <a:spcPct val="120000"/>
              </a:lnSpc>
              <a:spcBef>
                <a:spcPts val="0"/>
              </a:spcBef>
              <a:spcAft>
                <a:spcPts val="1200"/>
              </a:spcAft>
            </a:pPr>
            <a:r>
              <a:rPr lang="en-US" sz="3800" dirty="0">
                <a:solidFill>
                  <a:schemeClr val="bg1"/>
                </a:solidFill>
              </a:rPr>
              <a:t>Departments are not authorized to maintain petty cash funds.  All purchases and refunds must be processed through Resources Management and University Accounting.</a:t>
            </a:r>
          </a:p>
          <a:p>
            <a:pPr marL="0" indent="0">
              <a:lnSpc>
                <a:spcPct val="120000"/>
              </a:lnSpc>
              <a:spcBef>
                <a:spcPts val="0"/>
              </a:spcBef>
              <a:spcAft>
                <a:spcPts val="1200"/>
              </a:spcAft>
              <a:buNone/>
            </a:pPr>
            <a:r>
              <a:rPr lang="en-US" sz="3800" b="1" dirty="0">
                <a:solidFill>
                  <a:schemeClr val="bg1"/>
                </a:solidFill>
              </a:rPr>
              <a:t>Department Change Fund</a:t>
            </a:r>
          </a:p>
          <a:p>
            <a:pPr marL="0" indent="0">
              <a:lnSpc>
                <a:spcPct val="120000"/>
              </a:lnSpc>
              <a:spcBef>
                <a:spcPts val="0"/>
              </a:spcBef>
              <a:spcAft>
                <a:spcPts val="600"/>
              </a:spcAft>
              <a:buNone/>
            </a:pPr>
            <a:r>
              <a:rPr lang="en-US" sz="3800" b="1" dirty="0">
                <a:solidFill>
                  <a:schemeClr val="bg1"/>
                </a:solidFill>
              </a:rPr>
              <a:t>Permanent Change Fund</a:t>
            </a:r>
          </a:p>
          <a:p>
            <a:pPr>
              <a:lnSpc>
                <a:spcPct val="120000"/>
              </a:lnSpc>
              <a:spcBef>
                <a:spcPts val="0"/>
              </a:spcBef>
              <a:spcAft>
                <a:spcPts val="1200"/>
              </a:spcAft>
            </a:pPr>
            <a:r>
              <a:rPr lang="en-US" sz="3800" dirty="0">
                <a:solidFill>
                  <a:schemeClr val="bg1"/>
                </a:solidFill>
              </a:rPr>
              <a:t>Departments can request a permanent change fund through University Accounting. Upon authorization, a change fund will be issued by University Accounting. The change fund should only be used to make change during cashiering operations and cannot be used for expenditures. Departments should assign a custodian responsible for the accountability of these funds. The custodian of the fund is responsible for the safekeeping of the fund and for its proper usage. University Accounting will make periodic audits to verify that all funds are accounted for</a:t>
            </a:r>
            <a:r>
              <a:rPr lang="en-US" sz="3800" dirty="0" smtClean="0">
                <a:solidFill>
                  <a:schemeClr val="bg1"/>
                </a:solidFill>
              </a:rPr>
              <a:t>.</a:t>
            </a:r>
          </a:p>
          <a:p>
            <a:pPr marL="0" indent="0">
              <a:lnSpc>
                <a:spcPct val="120000"/>
              </a:lnSpc>
              <a:spcBef>
                <a:spcPts val="0"/>
              </a:spcBef>
              <a:spcAft>
                <a:spcPts val="1200"/>
              </a:spcAft>
              <a:buNone/>
            </a:pPr>
            <a:r>
              <a:rPr lang="en-US" sz="3800" b="1" dirty="0" smtClean="0">
                <a:solidFill>
                  <a:schemeClr val="bg1"/>
                </a:solidFill>
              </a:rPr>
              <a:t>Temporary </a:t>
            </a:r>
            <a:r>
              <a:rPr lang="en-US" sz="3800" b="1" dirty="0" smtClean="0">
                <a:solidFill>
                  <a:schemeClr val="bg1"/>
                </a:solidFill>
              </a:rPr>
              <a:t>Change Fund</a:t>
            </a:r>
          </a:p>
          <a:p>
            <a:pPr>
              <a:lnSpc>
                <a:spcPct val="120000"/>
              </a:lnSpc>
              <a:spcBef>
                <a:spcPts val="0"/>
              </a:spcBef>
            </a:pPr>
            <a:r>
              <a:rPr lang="en-US" sz="3800" dirty="0">
                <a:solidFill>
                  <a:schemeClr val="bg1"/>
                </a:solidFill>
              </a:rPr>
              <a:t>If a temporary change fund is needed (i.e. Theatre Performances, Welty Symposium, Orientation, etc.), the request should be made on a direct pay form and signed by the departmental Budget Manager. These funds will be the responsibility of the employee requesting the money. </a:t>
            </a:r>
            <a:endParaRPr lang="en-US" sz="3800" dirty="0" smtClean="0">
              <a:solidFill>
                <a:schemeClr val="bg1"/>
              </a:solidFill>
            </a:endParaRPr>
          </a:p>
          <a:p>
            <a:pPr marL="0" indent="0">
              <a:lnSpc>
                <a:spcPct val="120000"/>
              </a:lnSpc>
              <a:spcBef>
                <a:spcPts val="0"/>
              </a:spcBef>
              <a:buNone/>
            </a:pPr>
            <a:r>
              <a:rPr lang="en-US" sz="3800" dirty="0">
                <a:solidFill>
                  <a:schemeClr val="bg1"/>
                </a:solidFill>
              </a:rPr>
              <a:t> </a:t>
            </a:r>
            <a:r>
              <a:rPr lang="en-US" sz="3800" dirty="0" smtClean="0">
                <a:solidFill>
                  <a:schemeClr val="bg1"/>
                </a:solidFill>
              </a:rPr>
              <a:t>       The </a:t>
            </a:r>
            <a:r>
              <a:rPr lang="en-US" sz="3800" dirty="0">
                <a:solidFill>
                  <a:schemeClr val="bg1"/>
                </a:solidFill>
              </a:rPr>
              <a:t>funds should be returned to University Accounting within 15 days of the event. </a:t>
            </a:r>
            <a:endParaRPr lang="en-US" sz="3800" dirty="0" smtClean="0">
              <a:solidFill>
                <a:schemeClr val="bg1"/>
              </a:solidFill>
            </a:endParaRPr>
          </a:p>
          <a:p>
            <a:pPr marL="0" indent="0">
              <a:lnSpc>
                <a:spcPct val="120000"/>
              </a:lnSpc>
              <a:spcBef>
                <a:spcPts val="0"/>
              </a:spcBef>
              <a:buNone/>
            </a:pPr>
            <a:r>
              <a:rPr lang="en-US" sz="3800" dirty="0">
                <a:solidFill>
                  <a:schemeClr val="bg1"/>
                </a:solidFill>
              </a:rPr>
              <a:t> </a:t>
            </a:r>
            <a:r>
              <a:rPr lang="en-US" sz="3800" dirty="0" smtClean="0">
                <a:solidFill>
                  <a:schemeClr val="bg1"/>
                </a:solidFill>
              </a:rPr>
              <a:t>       The </a:t>
            </a:r>
            <a:r>
              <a:rPr lang="en-US" sz="3800" dirty="0">
                <a:solidFill>
                  <a:schemeClr val="bg1"/>
                </a:solidFill>
              </a:rPr>
              <a:t>employee will have an outstanding receivable balance until these funds are returned</a:t>
            </a:r>
            <a:r>
              <a:rPr lang="en-US" sz="3800" dirty="0" smtClean="0">
                <a:solidFill>
                  <a:schemeClr val="bg1"/>
                </a:solidFill>
              </a:rPr>
              <a:t>.</a:t>
            </a:r>
            <a:endParaRPr lang="en-US" sz="3800"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094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D.  Change Funds</a:t>
            </a:r>
            <a:endParaRPr lang="en-US" dirty="0"/>
          </a:p>
        </p:txBody>
      </p:sp>
      <p:sp>
        <p:nvSpPr>
          <p:cNvPr id="3" name="Content Placeholder 2"/>
          <p:cNvSpPr>
            <a:spLocks noGrp="1"/>
          </p:cNvSpPr>
          <p:nvPr>
            <p:ph idx="1"/>
          </p:nvPr>
        </p:nvSpPr>
        <p:spPr>
          <a:xfrm>
            <a:off x="457200" y="1219200"/>
            <a:ext cx="8229600" cy="4800600"/>
          </a:xfrm>
        </p:spPr>
        <p:txBody>
          <a:bodyPr>
            <a:normAutofit/>
          </a:bodyPr>
          <a:lstStyle/>
          <a:p>
            <a:pPr marL="0" indent="0">
              <a:spcBef>
                <a:spcPts val="0"/>
              </a:spcBef>
              <a:spcAft>
                <a:spcPts val="600"/>
              </a:spcAft>
              <a:buNone/>
            </a:pPr>
            <a:r>
              <a:rPr lang="en-US" sz="2400" dirty="0" smtClean="0">
                <a:solidFill>
                  <a:schemeClr val="bg1"/>
                </a:solidFill>
              </a:rPr>
              <a:t>Change Fund is properly approved</a:t>
            </a:r>
            <a:endParaRPr lang="en-US" sz="2400" dirty="0">
              <a:solidFill>
                <a:schemeClr val="bg1"/>
              </a:solidFill>
            </a:endParaRPr>
          </a:p>
          <a:p>
            <a:pPr>
              <a:spcBef>
                <a:spcPts val="0"/>
              </a:spcBef>
              <a:spcAft>
                <a:spcPts val="600"/>
              </a:spcAft>
            </a:pPr>
            <a:r>
              <a:rPr lang="en-US" sz="2400" dirty="0" smtClean="0">
                <a:solidFill>
                  <a:schemeClr val="bg1"/>
                </a:solidFill>
              </a:rPr>
              <a:t>If </a:t>
            </a:r>
            <a:r>
              <a:rPr lang="en-US" sz="2400" dirty="0">
                <a:solidFill>
                  <a:schemeClr val="bg1"/>
                </a:solidFill>
              </a:rPr>
              <a:t>you receive cash, how do you make change unless you have a change fund</a:t>
            </a:r>
          </a:p>
          <a:p>
            <a:pPr marL="0" indent="0">
              <a:spcBef>
                <a:spcPts val="0"/>
              </a:spcBef>
              <a:spcAft>
                <a:spcPts val="600"/>
              </a:spcAft>
              <a:buNone/>
            </a:pPr>
            <a:r>
              <a:rPr lang="en-US" sz="2400" dirty="0" smtClean="0">
                <a:solidFill>
                  <a:schemeClr val="bg1"/>
                </a:solidFill>
              </a:rPr>
              <a:t>Change Fund is </a:t>
            </a:r>
            <a:r>
              <a:rPr lang="en-US" sz="2400" dirty="0">
                <a:solidFill>
                  <a:schemeClr val="bg1"/>
                </a:solidFill>
              </a:rPr>
              <a:t>properly reconciled and </a:t>
            </a:r>
            <a:r>
              <a:rPr lang="en-US" sz="2400" dirty="0" smtClean="0">
                <a:solidFill>
                  <a:schemeClr val="bg1"/>
                </a:solidFill>
              </a:rPr>
              <a:t>reflects approved amount</a:t>
            </a:r>
            <a:endParaRPr lang="en-US" sz="2400" dirty="0">
              <a:solidFill>
                <a:schemeClr val="bg1"/>
              </a:solidFill>
            </a:endParaRPr>
          </a:p>
          <a:p>
            <a:pPr marL="0" indent="0">
              <a:spcBef>
                <a:spcPts val="0"/>
              </a:spcBef>
              <a:spcAft>
                <a:spcPts val="600"/>
              </a:spcAft>
              <a:buNone/>
            </a:pPr>
            <a:r>
              <a:rPr lang="en-US" sz="2400" dirty="0" smtClean="0">
                <a:solidFill>
                  <a:schemeClr val="bg1"/>
                </a:solidFill>
              </a:rPr>
              <a:t>Cash </a:t>
            </a:r>
            <a:r>
              <a:rPr lang="en-US" sz="2400" dirty="0">
                <a:solidFill>
                  <a:schemeClr val="bg1"/>
                </a:solidFill>
              </a:rPr>
              <a:t>appears to be adequately </a:t>
            </a:r>
            <a:r>
              <a:rPr lang="en-US" sz="2400" dirty="0" smtClean="0">
                <a:solidFill>
                  <a:schemeClr val="bg1"/>
                </a:solidFill>
              </a:rPr>
              <a:t>safeguarded</a:t>
            </a:r>
          </a:p>
          <a:p>
            <a:pPr>
              <a:spcBef>
                <a:spcPts val="0"/>
              </a:spcBef>
              <a:spcAft>
                <a:spcPts val="600"/>
              </a:spcAft>
            </a:pPr>
            <a:r>
              <a:rPr lang="en-US" sz="2400" dirty="0" smtClean="0">
                <a:solidFill>
                  <a:schemeClr val="bg1"/>
                </a:solidFill>
              </a:rPr>
              <a:t>Change fund </a:t>
            </a:r>
            <a:r>
              <a:rPr lang="en-US" sz="2400" dirty="0">
                <a:solidFill>
                  <a:schemeClr val="bg1"/>
                </a:solidFill>
              </a:rPr>
              <a:t>and cash receipts should be kept secure, preferably locked away in </a:t>
            </a:r>
            <a:r>
              <a:rPr lang="en-US" sz="2400" dirty="0" smtClean="0">
                <a:solidFill>
                  <a:schemeClr val="bg1"/>
                </a:solidFill>
              </a:rPr>
              <a:t>a fireproof </a:t>
            </a:r>
            <a:r>
              <a:rPr lang="en-US" sz="2400" dirty="0">
                <a:solidFill>
                  <a:schemeClr val="bg1"/>
                </a:solidFill>
              </a:rPr>
              <a:t>safe or file cabinet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8904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E.  Cash Collection &amp; Deposit</a:t>
            </a:r>
            <a:endParaRPr lang="en-US" dirty="0"/>
          </a:p>
        </p:txBody>
      </p:sp>
      <p:sp>
        <p:nvSpPr>
          <p:cNvPr id="3" name="Content Placeholder 2"/>
          <p:cNvSpPr>
            <a:spLocks noGrp="1"/>
          </p:cNvSpPr>
          <p:nvPr>
            <p:ph idx="1"/>
          </p:nvPr>
        </p:nvSpPr>
        <p:spPr>
          <a:xfrm>
            <a:off x="457200" y="990600"/>
            <a:ext cx="8229600" cy="5486400"/>
          </a:xfrm>
        </p:spPr>
        <p:txBody>
          <a:bodyPr>
            <a:normAutofit fontScale="62500" lnSpcReduction="20000"/>
          </a:bodyPr>
          <a:lstStyle/>
          <a:p>
            <a:pPr marL="0" indent="0">
              <a:lnSpc>
                <a:spcPct val="120000"/>
              </a:lnSpc>
              <a:spcBef>
                <a:spcPts val="0"/>
              </a:spcBef>
              <a:spcAft>
                <a:spcPts val="600"/>
              </a:spcAft>
              <a:buNone/>
            </a:pPr>
            <a:r>
              <a:rPr lang="en-US" dirty="0" smtClean="0">
                <a:solidFill>
                  <a:schemeClr val="bg1"/>
                </a:solidFill>
              </a:rPr>
              <a:t>“</a:t>
            </a:r>
            <a:r>
              <a:rPr lang="en-US" b="1" dirty="0" smtClean="0">
                <a:solidFill>
                  <a:schemeClr val="bg1"/>
                </a:solidFill>
              </a:rPr>
              <a:t>Cash C &amp; D Procedures</a:t>
            </a:r>
            <a:r>
              <a:rPr lang="en-US" dirty="0" smtClean="0">
                <a:solidFill>
                  <a:schemeClr val="bg1"/>
                </a:solidFill>
              </a:rPr>
              <a:t>”, </a:t>
            </a:r>
            <a:r>
              <a:rPr lang="en-US" dirty="0" smtClean="0">
                <a:solidFill>
                  <a:schemeClr val="bg1">
                    <a:lumMod val="95000"/>
                  </a:schemeClr>
                </a:solidFill>
              </a:rPr>
              <a:t>available at: </a:t>
            </a:r>
            <a:r>
              <a:rPr lang="en-US" dirty="0">
                <a:solidFill>
                  <a:schemeClr val="bg1">
                    <a:lumMod val="95000"/>
                  </a:schemeClr>
                </a:solidFill>
              </a:rPr>
              <a:t>https://</a:t>
            </a:r>
            <a:r>
              <a:rPr lang="en-US" dirty="0" smtClean="0">
                <a:solidFill>
                  <a:schemeClr val="bg1">
                    <a:lumMod val="95000"/>
                  </a:schemeClr>
                </a:solidFill>
              </a:rPr>
              <a:t>www.muw.edu/accounting/facstaff/receipts</a:t>
            </a:r>
          </a:p>
          <a:p>
            <a:pPr marL="0" indent="0">
              <a:lnSpc>
                <a:spcPct val="120000"/>
              </a:lnSpc>
              <a:spcBef>
                <a:spcPts val="0"/>
              </a:spcBef>
              <a:spcAft>
                <a:spcPts val="600"/>
              </a:spcAft>
              <a:buNone/>
            </a:pPr>
            <a:r>
              <a:rPr lang="en-US" b="1" dirty="0" smtClean="0">
                <a:solidFill>
                  <a:schemeClr val="bg1">
                    <a:lumMod val="95000"/>
                  </a:schemeClr>
                </a:solidFill>
              </a:rPr>
              <a:t>Responsibilities </a:t>
            </a:r>
            <a:r>
              <a:rPr lang="en-US" b="1" dirty="0">
                <a:solidFill>
                  <a:schemeClr val="bg1">
                    <a:lumMod val="95000"/>
                  </a:schemeClr>
                </a:solidFill>
              </a:rPr>
              <a:t>of Individual Departments </a:t>
            </a:r>
          </a:p>
          <a:p>
            <a:pPr marL="0" indent="0">
              <a:lnSpc>
                <a:spcPct val="120000"/>
              </a:lnSpc>
              <a:spcBef>
                <a:spcPts val="0"/>
              </a:spcBef>
              <a:spcAft>
                <a:spcPts val="1200"/>
              </a:spcAft>
              <a:buNone/>
            </a:pPr>
            <a:r>
              <a:rPr lang="en-US" dirty="0">
                <a:solidFill>
                  <a:schemeClr val="bg1">
                    <a:lumMod val="95000"/>
                  </a:schemeClr>
                </a:solidFill>
              </a:rPr>
              <a:t>Each department is responsible for developing detailed written departmental operating procedures that comply with the University’s Cash Collection and Deposit Procedures.  University Accounting is available for consultation and review of departmental procedures.  </a:t>
            </a:r>
          </a:p>
          <a:p>
            <a:pPr marL="0" indent="0">
              <a:lnSpc>
                <a:spcPct val="120000"/>
              </a:lnSpc>
              <a:spcBef>
                <a:spcPts val="0"/>
              </a:spcBef>
              <a:spcAft>
                <a:spcPts val="600"/>
              </a:spcAft>
              <a:buNone/>
            </a:pPr>
            <a:r>
              <a:rPr lang="en-US" b="1" dirty="0">
                <a:solidFill>
                  <a:schemeClr val="bg1">
                    <a:lumMod val="95000"/>
                  </a:schemeClr>
                </a:solidFill>
              </a:rPr>
              <a:t>Segregation of Duties in Campus Departments </a:t>
            </a:r>
          </a:p>
          <a:p>
            <a:pPr marL="0" indent="0">
              <a:lnSpc>
                <a:spcPct val="120000"/>
              </a:lnSpc>
              <a:spcBef>
                <a:spcPts val="0"/>
              </a:spcBef>
              <a:buNone/>
            </a:pPr>
            <a:r>
              <a:rPr lang="en-US" dirty="0">
                <a:solidFill>
                  <a:schemeClr val="bg1">
                    <a:lumMod val="95000"/>
                  </a:schemeClr>
                </a:solidFill>
              </a:rPr>
              <a:t>There should be a separation of duties between the person receiving/processing/depositing cash and the person responsible for reconciling and maintaining the accounting records.  Cash receipt activity should be reconciled to Banner at on a monthly basis.  The reconciliation should be reviewed and approved by someone independent of the </a:t>
            </a:r>
            <a:endParaRPr lang="en-US" dirty="0" smtClean="0">
              <a:solidFill>
                <a:schemeClr val="bg1">
                  <a:lumMod val="95000"/>
                </a:schemeClr>
              </a:solidFill>
            </a:endParaRPr>
          </a:p>
          <a:p>
            <a:pPr marL="0" indent="0">
              <a:lnSpc>
                <a:spcPct val="120000"/>
              </a:lnSpc>
              <a:spcBef>
                <a:spcPts val="0"/>
              </a:spcBef>
              <a:spcAft>
                <a:spcPts val="1200"/>
              </a:spcAft>
              <a:buNone/>
            </a:pPr>
            <a:r>
              <a:rPr lang="en-US" dirty="0" smtClean="0">
                <a:solidFill>
                  <a:schemeClr val="bg1">
                    <a:lumMod val="95000"/>
                  </a:schemeClr>
                </a:solidFill>
              </a:rPr>
              <a:t>individual </a:t>
            </a:r>
            <a:r>
              <a:rPr lang="en-US" dirty="0">
                <a:solidFill>
                  <a:schemeClr val="bg1">
                    <a:lumMod val="95000"/>
                  </a:schemeClr>
                </a:solidFill>
              </a:rPr>
              <a:t>handling the cash and preparing the deposit</a:t>
            </a:r>
            <a:r>
              <a:rPr lang="en-US" dirty="0" smtClean="0">
                <a:solidFill>
                  <a:schemeClr val="bg1">
                    <a:lumMod val="95000"/>
                  </a:schemeClr>
                </a:solidFill>
              </a:rPr>
              <a:t>.</a:t>
            </a:r>
            <a:endParaRPr lang="en-US" dirty="0">
              <a:solidFill>
                <a:schemeClr val="bg1">
                  <a:lumMod val="95000"/>
                </a:schemeClr>
              </a:solidFill>
            </a:endParaRPr>
          </a:p>
          <a:p>
            <a:pPr marL="0" indent="0">
              <a:buNone/>
            </a:pPr>
            <a:endParaRPr lang="en-US" dirty="0">
              <a:solidFill>
                <a:schemeClr val="bg1">
                  <a:lumMod val="95000"/>
                </a:schemeClr>
              </a:solidFill>
            </a:endParaRP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9771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E.  Cash Collection &amp; Deposit</a:t>
            </a:r>
            <a:endParaRPr lang="en-US" dirty="0"/>
          </a:p>
        </p:txBody>
      </p:sp>
      <p:sp>
        <p:nvSpPr>
          <p:cNvPr id="3" name="Content Placeholder 2"/>
          <p:cNvSpPr>
            <a:spLocks noGrp="1"/>
          </p:cNvSpPr>
          <p:nvPr>
            <p:ph idx="1"/>
          </p:nvPr>
        </p:nvSpPr>
        <p:spPr>
          <a:xfrm>
            <a:off x="457200" y="990600"/>
            <a:ext cx="8229600" cy="5486400"/>
          </a:xfrm>
        </p:spPr>
        <p:txBody>
          <a:bodyPr>
            <a:normAutofit fontScale="70000" lnSpcReduction="20000"/>
          </a:bodyPr>
          <a:lstStyle/>
          <a:p>
            <a:pPr marL="0" indent="0">
              <a:buNone/>
            </a:pPr>
            <a:r>
              <a:rPr lang="en-US" dirty="0" smtClean="0">
                <a:solidFill>
                  <a:schemeClr val="bg1"/>
                </a:solidFill>
              </a:rPr>
              <a:t>“Cash C &amp; D Procedures”, </a:t>
            </a:r>
            <a:r>
              <a:rPr lang="en-US" dirty="0" smtClean="0">
                <a:solidFill>
                  <a:schemeClr val="bg1">
                    <a:lumMod val="95000"/>
                  </a:schemeClr>
                </a:solidFill>
              </a:rPr>
              <a:t>available at: </a:t>
            </a:r>
            <a:r>
              <a:rPr lang="en-US" dirty="0">
                <a:solidFill>
                  <a:schemeClr val="bg1">
                    <a:lumMod val="95000"/>
                  </a:schemeClr>
                </a:solidFill>
              </a:rPr>
              <a:t>https://www.muw.edu/accounting/facstaff/receipts</a:t>
            </a:r>
            <a:endParaRPr lang="en-US" dirty="0" smtClean="0">
              <a:solidFill>
                <a:schemeClr val="bg1">
                  <a:lumMod val="95000"/>
                </a:schemeClr>
              </a:solidFill>
            </a:endParaRPr>
          </a:p>
          <a:p>
            <a:pPr marL="0" indent="0">
              <a:buNone/>
            </a:pPr>
            <a:endParaRPr lang="en-US" dirty="0">
              <a:solidFill>
                <a:schemeClr val="bg1">
                  <a:lumMod val="95000"/>
                </a:schemeClr>
              </a:solidFill>
            </a:endParaRPr>
          </a:p>
          <a:p>
            <a:pPr marL="0" indent="0">
              <a:lnSpc>
                <a:spcPct val="120000"/>
              </a:lnSpc>
              <a:spcBef>
                <a:spcPts val="0"/>
              </a:spcBef>
              <a:spcAft>
                <a:spcPts val="600"/>
              </a:spcAft>
              <a:buNone/>
            </a:pPr>
            <a:r>
              <a:rPr lang="en-US" b="1" dirty="0" smtClean="0">
                <a:solidFill>
                  <a:schemeClr val="bg1">
                    <a:lumMod val="95000"/>
                  </a:schemeClr>
                </a:solidFill>
              </a:rPr>
              <a:t>Safeguarding </a:t>
            </a:r>
            <a:r>
              <a:rPr lang="en-US" b="1" dirty="0">
                <a:solidFill>
                  <a:schemeClr val="bg1">
                    <a:lumMod val="95000"/>
                  </a:schemeClr>
                </a:solidFill>
              </a:rPr>
              <a:t>Funds</a:t>
            </a:r>
          </a:p>
          <a:p>
            <a:pPr marL="0" indent="0">
              <a:lnSpc>
                <a:spcPct val="120000"/>
              </a:lnSpc>
              <a:spcBef>
                <a:spcPts val="0"/>
              </a:spcBef>
              <a:spcAft>
                <a:spcPts val="1200"/>
              </a:spcAft>
              <a:buNone/>
            </a:pPr>
            <a:r>
              <a:rPr lang="en-US" dirty="0">
                <a:solidFill>
                  <a:schemeClr val="bg1">
                    <a:lumMod val="95000"/>
                  </a:schemeClr>
                </a:solidFill>
              </a:rPr>
              <a:t>All forms of cash (currency, checks, money orders, credit card transactions) should be kept in a secure place.  Access should be restricted to authorized personnel. </a:t>
            </a:r>
            <a:r>
              <a:rPr lang="en-US" dirty="0" smtClean="0">
                <a:solidFill>
                  <a:schemeClr val="bg1">
                    <a:lumMod val="95000"/>
                  </a:schemeClr>
                </a:solidFill>
              </a:rPr>
              <a:t>Checks</a:t>
            </a:r>
            <a:r>
              <a:rPr lang="en-US" dirty="0">
                <a:solidFill>
                  <a:schemeClr val="bg1">
                    <a:lumMod val="95000"/>
                  </a:schemeClr>
                </a:solidFill>
              </a:rPr>
              <a:t>, money orders, traveler’s checks, etc. should be made out to “Mississippi University for Women” or “MUW”. </a:t>
            </a:r>
            <a:r>
              <a:rPr lang="en-US" dirty="0" smtClean="0">
                <a:solidFill>
                  <a:schemeClr val="bg1">
                    <a:lumMod val="95000"/>
                  </a:schemeClr>
                </a:solidFill>
              </a:rPr>
              <a:t>Checks </a:t>
            </a:r>
            <a:r>
              <a:rPr lang="en-US" dirty="0">
                <a:solidFill>
                  <a:schemeClr val="bg1">
                    <a:lumMod val="95000"/>
                  </a:schemeClr>
                </a:solidFill>
              </a:rPr>
              <a:t>should be endorsed immediately upon receipt and should include the name of the depositing department.</a:t>
            </a:r>
          </a:p>
          <a:p>
            <a:pPr marL="0" indent="0">
              <a:lnSpc>
                <a:spcPct val="120000"/>
              </a:lnSpc>
              <a:spcBef>
                <a:spcPts val="0"/>
              </a:spcBef>
              <a:spcAft>
                <a:spcPts val="600"/>
              </a:spcAft>
              <a:buNone/>
            </a:pPr>
            <a:r>
              <a:rPr lang="en-US" b="1" dirty="0">
                <a:solidFill>
                  <a:schemeClr val="bg1">
                    <a:lumMod val="95000"/>
                  </a:schemeClr>
                </a:solidFill>
              </a:rPr>
              <a:t>Departmental Petty Cash Fund</a:t>
            </a:r>
          </a:p>
          <a:p>
            <a:pPr marL="0" indent="0">
              <a:buNone/>
            </a:pPr>
            <a:r>
              <a:rPr lang="en-US" dirty="0">
                <a:solidFill>
                  <a:schemeClr val="bg1">
                    <a:lumMod val="95000"/>
                  </a:schemeClr>
                </a:solidFill>
              </a:rPr>
              <a:t>Departments are not authorized to maintain petty cash funds.  All purchases and refunds must be processed through Resources Management and University Accounting.</a:t>
            </a:r>
          </a:p>
          <a:p>
            <a:pPr marL="0" indent="0">
              <a:buNone/>
            </a:pPr>
            <a:endParaRPr lang="en-US" dirty="0">
              <a:solidFill>
                <a:schemeClr val="bg1">
                  <a:lumMod val="95000"/>
                </a:schemeClr>
              </a:solidFill>
            </a:endParaRP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03267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E.  Cash Collection &amp; Deposit</a:t>
            </a:r>
            <a:endParaRPr lang="en-US" dirty="0"/>
          </a:p>
        </p:txBody>
      </p:sp>
      <p:sp>
        <p:nvSpPr>
          <p:cNvPr id="3" name="Content Placeholder 2"/>
          <p:cNvSpPr>
            <a:spLocks noGrp="1"/>
          </p:cNvSpPr>
          <p:nvPr>
            <p:ph idx="1"/>
          </p:nvPr>
        </p:nvSpPr>
        <p:spPr>
          <a:xfrm>
            <a:off x="457200" y="990600"/>
            <a:ext cx="8229600" cy="5029200"/>
          </a:xfrm>
        </p:spPr>
        <p:txBody>
          <a:bodyPr>
            <a:normAutofit fontScale="55000" lnSpcReduction="20000"/>
          </a:bodyPr>
          <a:lstStyle/>
          <a:p>
            <a:pPr marL="0" indent="0">
              <a:lnSpc>
                <a:spcPct val="120000"/>
              </a:lnSpc>
              <a:spcBef>
                <a:spcPts val="0"/>
              </a:spcBef>
              <a:spcAft>
                <a:spcPts val="600"/>
              </a:spcAft>
              <a:buNone/>
            </a:pPr>
            <a:r>
              <a:rPr lang="en-US" sz="4200" dirty="0" smtClean="0">
                <a:solidFill>
                  <a:schemeClr val="bg1"/>
                </a:solidFill>
              </a:rPr>
              <a:t>“Cash C &amp; D Procedures”, </a:t>
            </a:r>
            <a:r>
              <a:rPr lang="en-US" sz="4200" dirty="0" smtClean="0">
                <a:solidFill>
                  <a:schemeClr val="bg1">
                    <a:lumMod val="95000"/>
                  </a:schemeClr>
                </a:solidFill>
              </a:rPr>
              <a:t>available at: </a:t>
            </a:r>
            <a:r>
              <a:rPr lang="en-US" sz="4200" dirty="0">
                <a:solidFill>
                  <a:schemeClr val="bg1">
                    <a:lumMod val="95000"/>
                  </a:schemeClr>
                </a:solidFill>
              </a:rPr>
              <a:t>https://www.muw.edu/accounting/facstaff/receipts</a:t>
            </a:r>
            <a:endParaRPr lang="en-US" sz="4200" dirty="0" smtClean="0">
              <a:solidFill>
                <a:schemeClr val="bg1">
                  <a:lumMod val="95000"/>
                </a:schemeClr>
              </a:solidFill>
            </a:endParaRPr>
          </a:p>
          <a:p>
            <a:pPr marL="0" indent="0">
              <a:lnSpc>
                <a:spcPct val="120000"/>
              </a:lnSpc>
              <a:spcBef>
                <a:spcPts val="0"/>
              </a:spcBef>
              <a:spcAft>
                <a:spcPts val="600"/>
              </a:spcAft>
              <a:buNone/>
            </a:pPr>
            <a:r>
              <a:rPr lang="en-US" sz="3600" b="1" dirty="0" smtClean="0">
                <a:solidFill>
                  <a:schemeClr val="bg1">
                    <a:lumMod val="95000"/>
                  </a:schemeClr>
                </a:solidFill>
              </a:rPr>
              <a:t>Frequency </a:t>
            </a:r>
            <a:r>
              <a:rPr lang="en-US" sz="3600" b="1" dirty="0">
                <a:solidFill>
                  <a:schemeClr val="bg1">
                    <a:lumMod val="95000"/>
                  </a:schemeClr>
                </a:solidFill>
              </a:rPr>
              <a:t>of Deposits</a:t>
            </a:r>
          </a:p>
          <a:p>
            <a:pPr>
              <a:lnSpc>
                <a:spcPct val="120000"/>
              </a:lnSpc>
              <a:spcBef>
                <a:spcPts val="0"/>
              </a:spcBef>
              <a:spcAft>
                <a:spcPts val="600"/>
              </a:spcAft>
            </a:pPr>
            <a:r>
              <a:rPr lang="en-US" sz="3600" dirty="0">
                <a:solidFill>
                  <a:schemeClr val="bg1">
                    <a:lumMod val="95000"/>
                  </a:schemeClr>
                </a:solidFill>
              </a:rPr>
              <a:t>Any money received should be deposited promptly to University Accounting.  Deposits should be made at least weekly or when cash on hand reaches $100, whichever comes first. </a:t>
            </a:r>
            <a:r>
              <a:rPr lang="en-US" sz="3600" dirty="0" smtClean="0">
                <a:solidFill>
                  <a:schemeClr val="bg1">
                    <a:lumMod val="95000"/>
                  </a:schemeClr>
                </a:solidFill>
              </a:rPr>
              <a:t> </a:t>
            </a:r>
          </a:p>
          <a:p>
            <a:pPr>
              <a:lnSpc>
                <a:spcPct val="120000"/>
              </a:lnSpc>
              <a:spcBef>
                <a:spcPts val="0"/>
              </a:spcBef>
              <a:spcAft>
                <a:spcPts val="600"/>
              </a:spcAft>
            </a:pPr>
            <a:r>
              <a:rPr lang="en-US" sz="3600" dirty="0" smtClean="0">
                <a:solidFill>
                  <a:schemeClr val="bg1">
                    <a:lumMod val="95000"/>
                  </a:schemeClr>
                </a:solidFill>
              </a:rPr>
              <a:t>Departments </a:t>
            </a:r>
            <a:r>
              <a:rPr lang="en-US" sz="3600" dirty="0">
                <a:solidFill>
                  <a:schemeClr val="bg1">
                    <a:lumMod val="95000"/>
                  </a:schemeClr>
                </a:solidFill>
              </a:rPr>
              <a:t>are prohibited from making refunds, paying expenditures or creating a change fund from cash receipts.  Postdated checks should not be held for future processing.  </a:t>
            </a:r>
            <a:endParaRPr lang="en-US" sz="3600" dirty="0" smtClean="0">
              <a:solidFill>
                <a:schemeClr val="bg1">
                  <a:lumMod val="95000"/>
                </a:schemeClr>
              </a:solidFill>
            </a:endParaRPr>
          </a:p>
          <a:p>
            <a:pPr>
              <a:lnSpc>
                <a:spcPct val="120000"/>
              </a:lnSpc>
              <a:spcBef>
                <a:spcPts val="0"/>
              </a:spcBef>
              <a:spcAft>
                <a:spcPts val="600"/>
              </a:spcAft>
            </a:pPr>
            <a:r>
              <a:rPr lang="en-US" sz="3600" dirty="0" smtClean="0">
                <a:solidFill>
                  <a:schemeClr val="bg1">
                    <a:lumMod val="95000"/>
                  </a:schemeClr>
                </a:solidFill>
              </a:rPr>
              <a:t>Under </a:t>
            </a:r>
            <a:r>
              <a:rPr lang="en-US" sz="3600" dirty="0">
                <a:solidFill>
                  <a:schemeClr val="bg1">
                    <a:lumMod val="95000"/>
                  </a:schemeClr>
                </a:solidFill>
              </a:rPr>
              <a:t>no circumstance is it permissible for cash receipts to be used to cash a check.  If your department accepts credit cards and has a credit card terminal, it should be settled daily unless your terminal is setup for automatic settlement.</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7850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E.  Cash Collection &amp; Deposit</a:t>
            </a:r>
            <a:endParaRPr lang="en-US" dirty="0"/>
          </a:p>
        </p:txBody>
      </p:sp>
      <p:sp>
        <p:nvSpPr>
          <p:cNvPr id="3" name="Content Placeholder 2"/>
          <p:cNvSpPr>
            <a:spLocks noGrp="1"/>
          </p:cNvSpPr>
          <p:nvPr>
            <p:ph idx="1"/>
          </p:nvPr>
        </p:nvSpPr>
        <p:spPr>
          <a:xfrm>
            <a:off x="457200" y="990600"/>
            <a:ext cx="8229600" cy="5486400"/>
          </a:xfrm>
        </p:spPr>
        <p:txBody>
          <a:bodyPr>
            <a:normAutofit fontScale="40000" lnSpcReduction="20000"/>
          </a:bodyPr>
          <a:lstStyle/>
          <a:p>
            <a:pPr marL="0" indent="0">
              <a:lnSpc>
                <a:spcPct val="120000"/>
              </a:lnSpc>
              <a:spcBef>
                <a:spcPts val="0"/>
              </a:spcBef>
              <a:spcAft>
                <a:spcPts val="600"/>
              </a:spcAft>
              <a:buNone/>
            </a:pPr>
            <a:r>
              <a:rPr lang="en-US" sz="4200" dirty="0" smtClean="0">
                <a:solidFill>
                  <a:schemeClr val="bg1"/>
                </a:solidFill>
              </a:rPr>
              <a:t>“Cash C &amp; D Procedures”, </a:t>
            </a:r>
            <a:r>
              <a:rPr lang="en-US" sz="4200" dirty="0" smtClean="0">
                <a:solidFill>
                  <a:schemeClr val="bg1">
                    <a:lumMod val="95000"/>
                  </a:schemeClr>
                </a:solidFill>
              </a:rPr>
              <a:t>available at: </a:t>
            </a:r>
            <a:r>
              <a:rPr lang="en-US" sz="4200" dirty="0">
                <a:solidFill>
                  <a:schemeClr val="bg1">
                    <a:lumMod val="95000"/>
                  </a:schemeClr>
                </a:solidFill>
              </a:rPr>
              <a:t>https://www.muw.edu/accounting/facstaff/receipts</a:t>
            </a:r>
            <a:endParaRPr lang="en-US" sz="4200" dirty="0">
              <a:solidFill>
                <a:schemeClr val="bg1">
                  <a:lumMod val="95000"/>
                </a:schemeClr>
              </a:solidFill>
            </a:endParaRPr>
          </a:p>
          <a:p>
            <a:pPr marL="0" indent="0">
              <a:lnSpc>
                <a:spcPct val="120000"/>
              </a:lnSpc>
              <a:spcBef>
                <a:spcPts val="0"/>
              </a:spcBef>
              <a:spcAft>
                <a:spcPts val="600"/>
              </a:spcAft>
              <a:buNone/>
            </a:pPr>
            <a:r>
              <a:rPr lang="en-US" sz="4200" b="1" dirty="0">
                <a:solidFill>
                  <a:schemeClr val="bg1">
                    <a:lumMod val="95000"/>
                  </a:schemeClr>
                </a:solidFill>
              </a:rPr>
              <a:t>Customer Receipts </a:t>
            </a:r>
          </a:p>
          <a:p>
            <a:pPr>
              <a:lnSpc>
                <a:spcPct val="120000"/>
              </a:lnSpc>
              <a:spcBef>
                <a:spcPts val="0"/>
              </a:spcBef>
              <a:spcAft>
                <a:spcPts val="600"/>
              </a:spcAft>
            </a:pPr>
            <a:r>
              <a:rPr lang="en-US" sz="4200" dirty="0" smtClean="0">
                <a:solidFill>
                  <a:schemeClr val="bg1">
                    <a:lumMod val="95000"/>
                  </a:schemeClr>
                </a:solidFill>
              </a:rPr>
              <a:t>When </a:t>
            </a:r>
            <a:r>
              <a:rPr lang="en-US" sz="4200" dirty="0">
                <a:solidFill>
                  <a:schemeClr val="bg1">
                    <a:lumMod val="95000"/>
                  </a:schemeClr>
                </a:solidFill>
              </a:rPr>
              <a:t>payments are received in person, it should be immediately recorded on a pre-numbered two-part receipt.  (The only exception would be in the case where pre-numbered tickets are sold.)  One copy of the receipt should be given to the customer and one copy should be maintained by the department in the receipt book.  Receipts should be issued in sequential order.  If a receipt is voided, both copies of the voided receipt should be maintained by the department for sequence accountability and audit.  This can be accomplished by stapling the original voided receipt to the departmental copy in the receipt book.</a:t>
            </a:r>
          </a:p>
          <a:p>
            <a:pPr>
              <a:lnSpc>
                <a:spcPct val="120000"/>
              </a:lnSpc>
              <a:spcBef>
                <a:spcPts val="0"/>
              </a:spcBef>
              <a:spcAft>
                <a:spcPts val="600"/>
              </a:spcAft>
            </a:pPr>
            <a:r>
              <a:rPr lang="en-US" sz="4200" dirty="0">
                <a:solidFill>
                  <a:schemeClr val="bg1">
                    <a:lumMod val="95000"/>
                  </a:schemeClr>
                </a:solidFill>
              </a:rPr>
              <a:t>When opening mail, all checks should be logged into the department’s check log and immediately endorsed. </a:t>
            </a:r>
          </a:p>
          <a:p>
            <a:pPr>
              <a:lnSpc>
                <a:spcPct val="120000"/>
              </a:lnSpc>
              <a:spcBef>
                <a:spcPts val="0"/>
              </a:spcBef>
              <a:spcAft>
                <a:spcPts val="600"/>
              </a:spcAft>
            </a:pPr>
            <a:r>
              <a:rPr lang="en-US" sz="4200" dirty="0">
                <a:solidFill>
                  <a:schemeClr val="bg1">
                    <a:lumMod val="95000"/>
                  </a:schemeClr>
                </a:solidFill>
              </a:rPr>
              <a:t>Once the payments have been receipted or logged, the funds should immediately be safeguarded until deposited with University Accounting.  The receipt books and payment logs (rather than the checks), in conjunction with the receipt received from University Accounting, can then be used to reconcile cash receipts in Banner.</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27121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E.  Cash Collection &amp; Deposit</a:t>
            </a:r>
            <a:endParaRPr lang="en-US" dirty="0"/>
          </a:p>
        </p:txBody>
      </p:sp>
      <p:sp>
        <p:nvSpPr>
          <p:cNvPr id="3" name="Content Placeholder 2"/>
          <p:cNvSpPr>
            <a:spLocks noGrp="1"/>
          </p:cNvSpPr>
          <p:nvPr>
            <p:ph idx="1"/>
          </p:nvPr>
        </p:nvSpPr>
        <p:spPr>
          <a:xfrm>
            <a:off x="457200" y="990600"/>
            <a:ext cx="8229600" cy="5486400"/>
          </a:xfrm>
        </p:spPr>
        <p:txBody>
          <a:bodyPr>
            <a:normAutofit fontScale="40000" lnSpcReduction="20000"/>
          </a:bodyPr>
          <a:lstStyle/>
          <a:p>
            <a:pPr marL="0" indent="0">
              <a:lnSpc>
                <a:spcPct val="120000"/>
              </a:lnSpc>
              <a:spcBef>
                <a:spcPts val="0"/>
              </a:spcBef>
              <a:spcAft>
                <a:spcPts val="600"/>
              </a:spcAft>
              <a:buNone/>
            </a:pPr>
            <a:r>
              <a:rPr lang="en-US" sz="4200" dirty="0" smtClean="0">
                <a:solidFill>
                  <a:schemeClr val="bg1"/>
                </a:solidFill>
              </a:rPr>
              <a:t>“Cash C &amp; D Procedures”, </a:t>
            </a:r>
            <a:r>
              <a:rPr lang="en-US" sz="4200" dirty="0" smtClean="0">
                <a:solidFill>
                  <a:schemeClr val="bg1">
                    <a:lumMod val="95000"/>
                  </a:schemeClr>
                </a:solidFill>
              </a:rPr>
              <a:t>available at: </a:t>
            </a:r>
            <a:r>
              <a:rPr lang="en-US" sz="4200" dirty="0">
                <a:solidFill>
                  <a:schemeClr val="bg1">
                    <a:lumMod val="95000"/>
                  </a:schemeClr>
                </a:solidFill>
              </a:rPr>
              <a:t>https://www.muw.edu/accounting/facstaff/receipts</a:t>
            </a:r>
            <a:endParaRPr lang="en-US" sz="4200" dirty="0">
              <a:solidFill>
                <a:schemeClr val="bg1">
                  <a:lumMod val="95000"/>
                </a:schemeClr>
              </a:solidFill>
            </a:endParaRPr>
          </a:p>
          <a:p>
            <a:pPr marL="0" indent="0">
              <a:lnSpc>
                <a:spcPct val="120000"/>
              </a:lnSpc>
              <a:spcBef>
                <a:spcPts val="0"/>
              </a:spcBef>
              <a:spcAft>
                <a:spcPts val="600"/>
              </a:spcAft>
              <a:buNone/>
            </a:pPr>
            <a:r>
              <a:rPr lang="en-US" sz="4200" b="1" dirty="0">
                <a:solidFill>
                  <a:schemeClr val="bg1">
                    <a:lumMod val="95000"/>
                  </a:schemeClr>
                </a:solidFill>
              </a:rPr>
              <a:t>Deposit Form and Supporting Paper Trail</a:t>
            </a:r>
          </a:p>
          <a:p>
            <a:pPr>
              <a:lnSpc>
                <a:spcPct val="120000"/>
              </a:lnSpc>
              <a:spcBef>
                <a:spcPts val="0"/>
              </a:spcBef>
              <a:spcAft>
                <a:spcPts val="600"/>
              </a:spcAft>
            </a:pPr>
            <a:r>
              <a:rPr lang="en-US" sz="4200" dirty="0">
                <a:solidFill>
                  <a:schemeClr val="bg1">
                    <a:lumMod val="95000"/>
                  </a:schemeClr>
                </a:solidFill>
              </a:rPr>
              <a:t>A Receipt Form must be used for all deposits made with University Accounting.   The receipt form can be found at http://web2.muw.edu/images/admin_offices/office_finance_administration/comptroller/Receipt_Form.pdf .  This form is used to communicate and document deposits made by departments and University Accounting to Banner.  </a:t>
            </a:r>
            <a:endParaRPr lang="en-US" sz="4200" dirty="0" smtClean="0">
              <a:solidFill>
                <a:schemeClr val="bg1">
                  <a:lumMod val="95000"/>
                </a:schemeClr>
              </a:solidFill>
            </a:endParaRPr>
          </a:p>
          <a:p>
            <a:pPr>
              <a:lnSpc>
                <a:spcPct val="120000"/>
              </a:lnSpc>
              <a:spcBef>
                <a:spcPts val="0"/>
              </a:spcBef>
              <a:spcAft>
                <a:spcPts val="600"/>
              </a:spcAft>
            </a:pPr>
            <a:r>
              <a:rPr lang="en-US" sz="4200" dirty="0" smtClean="0">
                <a:solidFill>
                  <a:schemeClr val="bg1">
                    <a:lumMod val="95000"/>
                  </a:schemeClr>
                </a:solidFill>
              </a:rPr>
              <a:t>An </a:t>
            </a:r>
            <a:r>
              <a:rPr lang="en-US" sz="4200" dirty="0">
                <a:solidFill>
                  <a:schemeClr val="bg1">
                    <a:lumMod val="95000"/>
                  </a:schemeClr>
                </a:solidFill>
              </a:rPr>
              <a:t>itemized list of payments or a copy of the check(s) should be included with the form.  The list should include payer, student name/id # or customer name if different than the payer, check number, amount, etc.  </a:t>
            </a:r>
          </a:p>
          <a:p>
            <a:pPr marL="0" indent="0">
              <a:lnSpc>
                <a:spcPct val="120000"/>
              </a:lnSpc>
              <a:spcBef>
                <a:spcPts val="0"/>
              </a:spcBef>
              <a:spcAft>
                <a:spcPts val="600"/>
              </a:spcAft>
              <a:buNone/>
            </a:pPr>
            <a:r>
              <a:rPr lang="en-US" sz="4200" b="1" dirty="0">
                <a:solidFill>
                  <a:schemeClr val="bg1">
                    <a:lumMod val="95000"/>
                  </a:schemeClr>
                </a:solidFill>
              </a:rPr>
              <a:t>How to Transport Deposits</a:t>
            </a:r>
          </a:p>
          <a:p>
            <a:pPr>
              <a:lnSpc>
                <a:spcPct val="120000"/>
              </a:lnSpc>
              <a:spcBef>
                <a:spcPts val="0"/>
              </a:spcBef>
              <a:spcAft>
                <a:spcPts val="600"/>
              </a:spcAft>
            </a:pPr>
            <a:r>
              <a:rPr lang="en-US" sz="4200" dirty="0">
                <a:solidFill>
                  <a:schemeClr val="bg1">
                    <a:lumMod val="95000"/>
                  </a:schemeClr>
                </a:solidFill>
              </a:rPr>
              <a:t>Deposits should be hand-delivered by a department representative to University Accounting.  </a:t>
            </a:r>
            <a:endParaRPr lang="en-US" sz="4200" dirty="0" smtClean="0">
              <a:solidFill>
                <a:schemeClr val="bg1">
                  <a:lumMod val="95000"/>
                </a:schemeClr>
              </a:solidFill>
            </a:endParaRPr>
          </a:p>
          <a:p>
            <a:pPr>
              <a:lnSpc>
                <a:spcPct val="120000"/>
              </a:lnSpc>
              <a:spcBef>
                <a:spcPts val="0"/>
              </a:spcBef>
              <a:spcAft>
                <a:spcPts val="600"/>
              </a:spcAft>
            </a:pPr>
            <a:r>
              <a:rPr lang="en-US" sz="4200" b="1" dirty="0" smtClean="0">
                <a:solidFill>
                  <a:schemeClr val="bg1">
                    <a:lumMod val="95000"/>
                  </a:schemeClr>
                </a:solidFill>
              </a:rPr>
              <a:t>Deposits </a:t>
            </a:r>
            <a:r>
              <a:rPr lang="en-US" sz="4200" b="1" dirty="0">
                <a:solidFill>
                  <a:schemeClr val="bg1">
                    <a:lumMod val="95000"/>
                  </a:schemeClr>
                </a:solidFill>
              </a:rPr>
              <a:t>should not be sent via interdepartmental mail.</a:t>
            </a:r>
          </a:p>
          <a:p>
            <a:pPr marL="0" indent="0">
              <a:buNone/>
            </a:pP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5041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E.  Cash Collection &amp; Deposit</a:t>
            </a:r>
            <a:endParaRPr lang="en-US" dirty="0"/>
          </a:p>
        </p:txBody>
      </p:sp>
      <p:sp>
        <p:nvSpPr>
          <p:cNvPr id="3" name="Content Placeholder 2"/>
          <p:cNvSpPr>
            <a:spLocks noGrp="1"/>
          </p:cNvSpPr>
          <p:nvPr>
            <p:ph idx="1"/>
          </p:nvPr>
        </p:nvSpPr>
        <p:spPr>
          <a:xfrm>
            <a:off x="457200" y="990600"/>
            <a:ext cx="8229600" cy="5486400"/>
          </a:xfrm>
        </p:spPr>
        <p:txBody>
          <a:bodyPr>
            <a:normAutofit fontScale="55000" lnSpcReduction="20000"/>
          </a:bodyPr>
          <a:lstStyle/>
          <a:p>
            <a:pPr marL="0" indent="0">
              <a:lnSpc>
                <a:spcPct val="120000"/>
              </a:lnSpc>
              <a:spcBef>
                <a:spcPts val="0"/>
              </a:spcBef>
              <a:spcAft>
                <a:spcPts val="600"/>
              </a:spcAft>
              <a:buNone/>
            </a:pPr>
            <a:r>
              <a:rPr lang="en-US" sz="4200" dirty="0" smtClean="0">
                <a:solidFill>
                  <a:schemeClr val="bg1"/>
                </a:solidFill>
              </a:rPr>
              <a:t>“Cash C &amp; D Procedures”, </a:t>
            </a:r>
            <a:r>
              <a:rPr lang="en-US" sz="4200" dirty="0" smtClean="0">
                <a:solidFill>
                  <a:schemeClr val="bg1">
                    <a:lumMod val="95000"/>
                  </a:schemeClr>
                </a:solidFill>
              </a:rPr>
              <a:t>available at: </a:t>
            </a:r>
            <a:r>
              <a:rPr lang="en-US" sz="4200" dirty="0">
                <a:solidFill>
                  <a:schemeClr val="bg1">
                    <a:lumMod val="95000"/>
                  </a:schemeClr>
                </a:solidFill>
              </a:rPr>
              <a:t>https://www.muw.edu/accounting/facstaff/receipts</a:t>
            </a:r>
            <a:endParaRPr lang="en-US" sz="4200" dirty="0" smtClean="0">
              <a:solidFill>
                <a:schemeClr val="bg1">
                  <a:lumMod val="95000"/>
                </a:schemeClr>
              </a:solidFill>
            </a:endParaRPr>
          </a:p>
          <a:p>
            <a:pPr marL="0" indent="0">
              <a:lnSpc>
                <a:spcPct val="120000"/>
              </a:lnSpc>
              <a:spcBef>
                <a:spcPts val="0"/>
              </a:spcBef>
              <a:spcAft>
                <a:spcPts val="600"/>
              </a:spcAft>
              <a:buNone/>
            </a:pPr>
            <a:r>
              <a:rPr lang="en-US" sz="3600" b="1" dirty="0" smtClean="0">
                <a:solidFill>
                  <a:schemeClr val="bg1">
                    <a:lumMod val="95000"/>
                  </a:schemeClr>
                </a:solidFill>
              </a:rPr>
              <a:t>Department </a:t>
            </a:r>
            <a:r>
              <a:rPr lang="en-US" sz="3600" b="1" dirty="0">
                <a:solidFill>
                  <a:schemeClr val="bg1">
                    <a:lumMod val="95000"/>
                  </a:schemeClr>
                </a:solidFill>
              </a:rPr>
              <a:t>Reconciliation</a:t>
            </a:r>
          </a:p>
          <a:p>
            <a:pPr marL="0" indent="0">
              <a:lnSpc>
                <a:spcPct val="120000"/>
              </a:lnSpc>
              <a:spcBef>
                <a:spcPts val="0"/>
              </a:spcBef>
              <a:spcAft>
                <a:spcPts val="600"/>
              </a:spcAft>
              <a:buNone/>
            </a:pPr>
            <a:r>
              <a:rPr lang="en-US" sz="3600" dirty="0">
                <a:solidFill>
                  <a:schemeClr val="bg1">
                    <a:lumMod val="95000"/>
                  </a:schemeClr>
                </a:solidFill>
              </a:rPr>
              <a:t>At least monthly, a person other than the person handling cash receipts should:</a:t>
            </a:r>
          </a:p>
          <a:p>
            <a:pPr>
              <a:lnSpc>
                <a:spcPct val="120000"/>
              </a:lnSpc>
              <a:spcBef>
                <a:spcPts val="0"/>
              </a:spcBef>
              <a:spcAft>
                <a:spcPts val="600"/>
              </a:spcAft>
            </a:pPr>
            <a:r>
              <a:rPr lang="en-US" sz="3600" dirty="0">
                <a:solidFill>
                  <a:schemeClr val="bg1">
                    <a:lumMod val="95000"/>
                  </a:schemeClr>
                </a:solidFill>
              </a:rPr>
              <a:t>Reconcile deposits in Banner to the Receipt Forms submitted</a:t>
            </a:r>
          </a:p>
          <a:p>
            <a:pPr>
              <a:lnSpc>
                <a:spcPct val="120000"/>
              </a:lnSpc>
              <a:spcBef>
                <a:spcPts val="0"/>
              </a:spcBef>
              <a:spcAft>
                <a:spcPts val="600"/>
              </a:spcAft>
            </a:pPr>
            <a:r>
              <a:rPr lang="en-US" sz="3600" dirty="0">
                <a:solidFill>
                  <a:schemeClr val="bg1">
                    <a:lumMod val="95000"/>
                  </a:schemeClr>
                </a:solidFill>
              </a:rPr>
              <a:t>Reconcile the Receipt Forms to the customer receipt trail (i.e. receipt book, check receipt log, ticket stubs, etc.)</a:t>
            </a:r>
          </a:p>
          <a:p>
            <a:pPr marL="0" indent="0">
              <a:lnSpc>
                <a:spcPct val="120000"/>
              </a:lnSpc>
              <a:spcBef>
                <a:spcPts val="0"/>
              </a:spcBef>
              <a:spcAft>
                <a:spcPts val="600"/>
              </a:spcAft>
              <a:buNone/>
            </a:pPr>
            <a:r>
              <a:rPr lang="en-US" sz="3600" b="1" dirty="0" smtClean="0">
                <a:solidFill>
                  <a:schemeClr val="bg1">
                    <a:lumMod val="95000"/>
                  </a:schemeClr>
                </a:solidFill>
              </a:rPr>
              <a:t>Department </a:t>
            </a:r>
            <a:r>
              <a:rPr lang="en-US" sz="3600" b="1" dirty="0">
                <a:solidFill>
                  <a:schemeClr val="bg1">
                    <a:lumMod val="95000"/>
                  </a:schemeClr>
                </a:solidFill>
              </a:rPr>
              <a:t>Approval</a:t>
            </a:r>
          </a:p>
          <a:p>
            <a:pPr marL="0" indent="0">
              <a:lnSpc>
                <a:spcPct val="120000"/>
              </a:lnSpc>
              <a:spcBef>
                <a:spcPts val="0"/>
              </a:spcBef>
              <a:spcAft>
                <a:spcPts val="600"/>
              </a:spcAft>
              <a:buNone/>
            </a:pPr>
            <a:r>
              <a:rPr lang="en-US" sz="3600" dirty="0" smtClean="0">
                <a:solidFill>
                  <a:schemeClr val="bg1">
                    <a:lumMod val="95000"/>
                  </a:schemeClr>
                </a:solidFill>
              </a:rPr>
              <a:t>Budget </a:t>
            </a:r>
            <a:r>
              <a:rPr lang="en-US" sz="3600" dirty="0">
                <a:solidFill>
                  <a:schemeClr val="bg1">
                    <a:lumMod val="95000"/>
                  </a:schemeClr>
                </a:solidFill>
              </a:rPr>
              <a:t>Managers should review and approve reconciliations. Review Banner along with detail activity and perform regular analytical review of balances for reasonableness based on expectations.  Such reviews should be documented and signed by the Budget Manager as proof the procedure is being </a:t>
            </a:r>
            <a:endParaRPr lang="en-US" sz="3600" dirty="0" smtClean="0">
              <a:solidFill>
                <a:schemeClr val="bg1">
                  <a:lumMod val="95000"/>
                </a:schemeClr>
              </a:solidFill>
            </a:endParaRPr>
          </a:p>
          <a:p>
            <a:pPr marL="0" indent="0">
              <a:lnSpc>
                <a:spcPct val="120000"/>
              </a:lnSpc>
              <a:spcBef>
                <a:spcPts val="0"/>
              </a:spcBef>
              <a:spcAft>
                <a:spcPts val="600"/>
              </a:spcAft>
              <a:buNone/>
            </a:pPr>
            <a:r>
              <a:rPr lang="en-US" sz="3600" dirty="0" smtClean="0">
                <a:solidFill>
                  <a:schemeClr val="bg1">
                    <a:lumMod val="95000"/>
                  </a:schemeClr>
                </a:solidFill>
              </a:rPr>
              <a:t>followed</a:t>
            </a:r>
            <a:r>
              <a:rPr lang="en-US" sz="3600" dirty="0">
                <a:solidFill>
                  <a:schemeClr val="bg1">
                    <a:lumMod val="95000"/>
                  </a:schemeClr>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7985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95600" y="2590800"/>
            <a:ext cx="3352800" cy="533400"/>
          </a:xfrm>
        </p:spPr>
        <p:txBody>
          <a:bodyPr>
            <a:normAutofit lnSpcReduction="10000"/>
          </a:bodyPr>
          <a:lstStyle/>
          <a:p>
            <a:endParaRPr lang="en-US" dirty="0"/>
          </a:p>
        </p:txBody>
      </p:sp>
      <p:sp>
        <p:nvSpPr>
          <p:cNvPr id="2" name="Title 1"/>
          <p:cNvSpPr>
            <a:spLocks noGrp="1"/>
          </p:cNvSpPr>
          <p:nvPr>
            <p:ph type="title"/>
          </p:nvPr>
        </p:nvSpPr>
        <p:spPr>
          <a:xfrm>
            <a:off x="457200" y="2286000"/>
            <a:ext cx="8229600" cy="1143000"/>
          </a:xfrm>
        </p:spPr>
        <p:txBody>
          <a:bodyPr/>
          <a:lstStyle/>
          <a:p>
            <a:r>
              <a:rPr lang="en-US" dirty="0" smtClean="0">
                <a:solidFill>
                  <a:schemeClr val="bg1"/>
                </a:solidFill>
              </a:rPr>
              <a:t>Internal Controls</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50513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F.  Procurement Card (P-Card)</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marL="0" indent="0">
              <a:lnSpc>
                <a:spcPct val="120000"/>
              </a:lnSpc>
              <a:spcBef>
                <a:spcPts val="0"/>
              </a:spcBef>
              <a:spcAft>
                <a:spcPts val="600"/>
              </a:spcAft>
              <a:buNone/>
            </a:pPr>
            <a:r>
              <a:rPr lang="en-US" sz="2000" dirty="0" smtClean="0">
                <a:solidFill>
                  <a:schemeClr val="bg1"/>
                </a:solidFill>
              </a:rPr>
              <a:t>“</a:t>
            </a:r>
            <a:r>
              <a:rPr lang="en-US" sz="2000" b="1" dirty="0" smtClean="0">
                <a:solidFill>
                  <a:schemeClr val="bg1"/>
                </a:solidFill>
              </a:rPr>
              <a:t>Procurement Card Manual</a:t>
            </a:r>
            <a:r>
              <a:rPr lang="en-US" sz="2000" dirty="0" smtClean="0">
                <a:solidFill>
                  <a:schemeClr val="bg1"/>
                </a:solidFill>
              </a:rPr>
              <a:t>”, </a:t>
            </a:r>
            <a:r>
              <a:rPr lang="en-US" sz="2000" dirty="0" smtClean="0">
                <a:solidFill>
                  <a:schemeClr val="bg1">
                    <a:lumMod val="95000"/>
                  </a:schemeClr>
                </a:solidFill>
              </a:rPr>
              <a:t>available at: </a:t>
            </a:r>
            <a:r>
              <a:rPr lang="en-US" sz="2000" dirty="0">
                <a:solidFill>
                  <a:schemeClr val="bg1">
                    <a:lumMod val="95000"/>
                  </a:schemeClr>
                </a:solidFill>
              </a:rPr>
              <a:t>http://www.muw.edu/images/admin/admin/resources/purchasing/procurement//procurement_card_manual.pdf</a:t>
            </a:r>
          </a:p>
          <a:p>
            <a:pPr>
              <a:lnSpc>
                <a:spcPct val="120000"/>
              </a:lnSpc>
              <a:spcBef>
                <a:spcPts val="0"/>
              </a:spcBef>
              <a:spcAft>
                <a:spcPts val="600"/>
              </a:spcAft>
            </a:pPr>
            <a:r>
              <a:rPr lang="en-US" sz="2000" dirty="0" smtClean="0">
                <a:solidFill>
                  <a:schemeClr val="bg1">
                    <a:lumMod val="95000"/>
                  </a:schemeClr>
                </a:solidFill>
              </a:rPr>
              <a:t>P-Card </a:t>
            </a:r>
            <a:r>
              <a:rPr lang="en-US" sz="2000" dirty="0" smtClean="0">
                <a:solidFill>
                  <a:schemeClr val="bg1">
                    <a:lumMod val="95000"/>
                  </a:schemeClr>
                </a:solidFill>
              </a:rPr>
              <a:t>Statements properly reconciled to supporting documentation and signed and dated by card holder and reviewed/signed/dated by Supervisor</a:t>
            </a:r>
          </a:p>
          <a:p>
            <a:pPr>
              <a:lnSpc>
                <a:spcPct val="120000"/>
              </a:lnSpc>
              <a:spcBef>
                <a:spcPts val="0"/>
              </a:spcBef>
              <a:spcAft>
                <a:spcPts val="600"/>
              </a:spcAft>
            </a:pPr>
            <a:r>
              <a:rPr lang="en-US" sz="2000" dirty="0" smtClean="0">
                <a:solidFill>
                  <a:schemeClr val="bg1">
                    <a:lumMod val="95000"/>
                  </a:schemeClr>
                </a:solidFill>
              </a:rPr>
              <a:t>Transaction </a:t>
            </a:r>
            <a:r>
              <a:rPr lang="en-US" sz="2000" dirty="0" smtClean="0">
                <a:solidFill>
                  <a:schemeClr val="bg1">
                    <a:lumMod val="95000"/>
                  </a:schemeClr>
                </a:solidFill>
              </a:rPr>
              <a:t>Form properly completed and signed by card holder and reviewed/signed/dated by Supervisor</a:t>
            </a:r>
          </a:p>
          <a:p>
            <a:pPr>
              <a:lnSpc>
                <a:spcPct val="120000"/>
              </a:lnSpc>
              <a:spcBef>
                <a:spcPts val="0"/>
              </a:spcBef>
              <a:spcAft>
                <a:spcPts val="600"/>
              </a:spcAft>
            </a:pPr>
            <a:r>
              <a:rPr lang="en-US" sz="2000" dirty="0" smtClean="0">
                <a:solidFill>
                  <a:schemeClr val="bg1">
                    <a:lumMod val="95000"/>
                  </a:schemeClr>
                </a:solidFill>
              </a:rPr>
              <a:t>Supporting </a:t>
            </a:r>
            <a:r>
              <a:rPr lang="en-US" sz="2000" dirty="0" smtClean="0">
                <a:solidFill>
                  <a:schemeClr val="bg1">
                    <a:lumMod val="95000"/>
                  </a:schemeClr>
                </a:solidFill>
              </a:rPr>
              <a:t>documentation attached and required forms properly completed and attached</a:t>
            </a:r>
          </a:p>
          <a:p>
            <a:pPr>
              <a:lnSpc>
                <a:spcPct val="120000"/>
              </a:lnSpc>
              <a:spcBef>
                <a:spcPts val="0"/>
              </a:spcBef>
              <a:spcAft>
                <a:spcPts val="600"/>
              </a:spcAft>
            </a:pPr>
            <a:r>
              <a:rPr lang="en-US" sz="2000" dirty="0" smtClean="0">
                <a:solidFill>
                  <a:schemeClr val="bg1">
                    <a:lumMod val="95000"/>
                  </a:schemeClr>
                </a:solidFill>
              </a:rPr>
              <a:t>Submitted </a:t>
            </a:r>
            <a:r>
              <a:rPr lang="en-US" sz="2000" dirty="0" smtClean="0">
                <a:solidFill>
                  <a:schemeClr val="bg1">
                    <a:lumMod val="95000"/>
                  </a:schemeClr>
                </a:solidFill>
              </a:rPr>
              <a:t>to Resources Management timely.</a:t>
            </a:r>
          </a:p>
          <a:p>
            <a:pPr marL="0" indent="0">
              <a:lnSpc>
                <a:spcPct val="120000"/>
              </a:lnSpc>
              <a:spcBef>
                <a:spcPts val="0"/>
              </a:spcBef>
              <a:spcAft>
                <a:spcPts val="600"/>
              </a:spcAft>
              <a:buNone/>
            </a:pPr>
            <a:endParaRPr lang="en-US" sz="2000" dirty="0" smtClean="0">
              <a:solidFill>
                <a:schemeClr val="bg1">
                  <a:lumMod val="95000"/>
                </a:schemeClr>
              </a:solidFill>
            </a:endParaRPr>
          </a:p>
          <a:p>
            <a:pPr marL="0" indent="0">
              <a:lnSpc>
                <a:spcPct val="120000"/>
              </a:lnSpc>
              <a:spcBef>
                <a:spcPts val="0"/>
              </a:spcBef>
              <a:spcAft>
                <a:spcPts val="600"/>
              </a:spcAft>
              <a:buNone/>
            </a:pPr>
            <a:endParaRPr lang="en-US" sz="20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12511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G.  Property Management</a:t>
            </a:r>
            <a:endParaRPr lang="en-US" dirty="0"/>
          </a:p>
        </p:txBody>
      </p:sp>
      <p:sp>
        <p:nvSpPr>
          <p:cNvPr id="3" name="Content Placeholder 2"/>
          <p:cNvSpPr>
            <a:spLocks noGrp="1"/>
          </p:cNvSpPr>
          <p:nvPr>
            <p:ph idx="1"/>
          </p:nvPr>
        </p:nvSpPr>
        <p:spPr>
          <a:xfrm>
            <a:off x="457200" y="990600"/>
            <a:ext cx="8229600" cy="5486400"/>
          </a:xfrm>
        </p:spPr>
        <p:txBody>
          <a:bodyPr>
            <a:normAutofit fontScale="47500" lnSpcReduction="20000"/>
          </a:bodyPr>
          <a:lstStyle/>
          <a:p>
            <a:pPr marL="0" indent="0">
              <a:lnSpc>
                <a:spcPct val="120000"/>
              </a:lnSpc>
              <a:spcBef>
                <a:spcPts val="0"/>
              </a:spcBef>
              <a:spcAft>
                <a:spcPts val="600"/>
              </a:spcAft>
              <a:buNone/>
            </a:pPr>
            <a:r>
              <a:rPr lang="en-US" sz="4200" b="1" dirty="0" smtClean="0">
                <a:solidFill>
                  <a:schemeClr val="bg1"/>
                </a:solidFill>
              </a:rPr>
              <a:t>“Equipment Management Procedures Manual”</a:t>
            </a:r>
            <a:r>
              <a:rPr lang="en-US" sz="4200" dirty="0" smtClean="0">
                <a:solidFill>
                  <a:schemeClr val="bg1"/>
                </a:solidFill>
              </a:rPr>
              <a:t>, </a:t>
            </a:r>
            <a:r>
              <a:rPr lang="en-US" sz="4200" dirty="0" smtClean="0">
                <a:solidFill>
                  <a:schemeClr val="bg1">
                    <a:lumMod val="95000"/>
                  </a:schemeClr>
                </a:solidFill>
              </a:rPr>
              <a:t>available at: </a:t>
            </a:r>
            <a:r>
              <a:rPr lang="en-US" sz="4200" dirty="0">
                <a:solidFill>
                  <a:schemeClr val="bg1">
                    <a:lumMod val="95000"/>
                  </a:schemeClr>
                </a:solidFill>
              </a:rPr>
              <a:t>http://www.muw.edu/images/admin/admin/resources/property/inventorymanual2009.pdf</a:t>
            </a:r>
          </a:p>
          <a:p>
            <a:pPr marL="0" indent="0">
              <a:lnSpc>
                <a:spcPct val="120000"/>
              </a:lnSpc>
              <a:spcBef>
                <a:spcPts val="0"/>
              </a:spcBef>
              <a:spcAft>
                <a:spcPts val="600"/>
              </a:spcAft>
              <a:buNone/>
            </a:pPr>
            <a:endParaRPr lang="en-US" sz="4200" b="1" dirty="0" smtClean="0">
              <a:solidFill>
                <a:schemeClr val="bg1">
                  <a:lumMod val="95000"/>
                </a:schemeClr>
              </a:solidFill>
            </a:endParaRPr>
          </a:p>
          <a:p>
            <a:pPr>
              <a:lnSpc>
                <a:spcPct val="120000"/>
              </a:lnSpc>
              <a:spcBef>
                <a:spcPts val="0"/>
              </a:spcBef>
              <a:spcAft>
                <a:spcPts val="600"/>
              </a:spcAft>
            </a:pPr>
            <a:r>
              <a:rPr lang="en-US" sz="4200" dirty="0" smtClean="0">
                <a:solidFill>
                  <a:schemeClr val="bg1">
                    <a:lumMod val="95000"/>
                  </a:schemeClr>
                </a:solidFill>
              </a:rPr>
              <a:t>Annual Physical Inventory properly performed, inventory listing signed by inventory representative and supervisor/3</a:t>
            </a:r>
            <a:r>
              <a:rPr lang="en-US" sz="4200" baseline="30000" dirty="0" smtClean="0">
                <a:solidFill>
                  <a:schemeClr val="bg1">
                    <a:lumMod val="95000"/>
                  </a:schemeClr>
                </a:solidFill>
              </a:rPr>
              <a:t>rd</a:t>
            </a:r>
            <a:r>
              <a:rPr lang="en-US" sz="4200" dirty="0" smtClean="0">
                <a:solidFill>
                  <a:schemeClr val="bg1">
                    <a:lumMod val="95000"/>
                  </a:schemeClr>
                </a:solidFill>
              </a:rPr>
              <a:t> party</a:t>
            </a:r>
          </a:p>
          <a:p>
            <a:pPr marL="569913" indent="-225425">
              <a:lnSpc>
                <a:spcPct val="120000"/>
              </a:lnSpc>
              <a:spcBef>
                <a:spcPts val="0"/>
              </a:spcBef>
              <a:spcAft>
                <a:spcPts val="600"/>
              </a:spcAft>
              <a:buNone/>
            </a:pPr>
            <a:r>
              <a:rPr lang="en-US" sz="4200" dirty="0">
                <a:solidFill>
                  <a:schemeClr val="bg1">
                    <a:lumMod val="95000"/>
                  </a:schemeClr>
                </a:solidFill>
              </a:rPr>
              <a:t>– Adequate internal controls require having more than one person involved </a:t>
            </a:r>
            <a:r>
              <a:rPr lang="en-US" sz="4200" dirty="0" smtClean="0">
                <a:solidFill>
                  <a:schemeClr val="bg1">
                    <a:lumMod val="95000"/>
                  </a:schemeClr>
                </a:solidFill>
              </a:rPr>
              <a:t>in custody/monitoring/processing </a:t>
            </a:r>
            <a:r>
              <a:rPr lang="en-US" sz="4200" dirty="0">
                <a:solidFill>
                  <a:schemeClr val="bg1">
                    <a:lumMod val="95000"/>
                  </a:schemeClr>
                </a:solidFill>
              </a:rPr>
              <a:t>of assets</a:t>
            </a:r>
            <a:endParaRPr lang="en-US" sz="4200" dirty="0" smtClean="0">
              <a:solidFill>
                <a:schemeClr val="bg1">
                  <a:lumMod val="95000"/>
                </a:schemeClr>
              </a:solidFill>
            </a:endParaRPr>
          </a:p>
          <a:p>
            <a:pPr>
              <a:lnSpc>
                <a:spcPct val="120000"/>
              </a:lnSpc>
              <a:spcBef>
                <a:spcPts val="0"/>
              </a:spcBef>
              <a:spcAft>
                <a:spcPts val="600"/>
              </a:spcAft>
            </a:pPr>
            <a:r>
              <a:rPr lang="en-US" sz="4200" dirty="0" smtClean="0">
                <a:solidFill>
                  <a:schemeClr val="bg1">
                    <a:lumMod val="95000"/>
                  </a:schemeClr>
                </a:solidFill>
              </a:rPr>
              <a:t>Hand </a:t>
            </a:r>
            <a:r>
              <a:rPr lang="en-US" sz="4200" dirty="0">
                <a:solidFill>
                  <a:schemeClr val="bg1">
                    <a:lumMod val="95000"/>
                  </a:schemeClr>
                </a:solidFill>
              </a:rPr>
              <a:t>receipts must be used for the removal of property off campus </a:t>
            </a:r>
            <a:r>
              <a:rPr lang="en-US" sz="4200" dirty="0" smtClean="0">
                <a:solidFill>
                  <a:schemeClr val="bg1">
                    <a:lumMod val="95000"/>
                  </a:schemeClr>
                </a:solidFill>
              </a:rPr>
              <a:t>&amp; updated semi-annually</a:t>
            </a:r>
            <a:endParaRPr lang="en-US" sz="4200" dirty="0">
              <a:solidFill>
                <a:schemeClr val="bg1">
                  <a:lumMod val="95000"/>
                </a:schemeClr>
              </a:solidFill>
            </a:endParaRPr>
          </a:p>
          <a:p>
            <a:pPr marL="344488" indent="0">
              <a:lnSpc>
                <a:spcPct val="120000"/>
              </a:lnSpc>
              <a:spcBef>
                <a:spcPts val="0"/>
              </a:spcBef>
              <a:spcAft>
                <a:spcPts val="600"/>
              </a:spcAft>
              <a:buNone/>
            </a:pPr>
            <a:r>
              <a:rPr lang="en-US" sz="4200" dirty="0">
                <a:solidFill>
                  <a:schemeClr val="bg1">
                    <a:lumMod val="95000"/>
                  </a:schemeClr>
                </a:solidFill>
              </a:rPr>
              <a:t>– You should be able to produce the asset or a hand receipt at all times</a:t>
            </a:r>
          </a:p>
          <a:p>
            <a:pPr marL="569913" indent="-225425">
              <a:lnSpc>
                <a:spcPct val="120000"/>
              </a:lnSpc>
              <a:spcBef>
                <a:spcPts val="0"/>
              </a:spcBef>
              <a:spcAft>
                <a:spcPts val="600"/>
              </a:spcAft>
              <a:buNone/>
            </a:pPr>
            <a:r>
              <a:rPr lang="en-US" sz="4200" dirty="0">
                <a:solidFill>
                  <a:schemeClr val="bg1">
                    <a:lumMod val="95000"/>
                  </a:schemeClr>
                </a:solidFill>
              </a:rPr>
              <a:t>– We recommend that a hand receipt be completed for any portable assets (such </a:t>
            </a:r>
            <a:r>
              <a:rPr lang="en-US" sz="4200" dirty="0" smtClean="0">
                <a:solidFill>
                  <a:schemeClr val="bg1">
                    <a:lumMod val="95000"/>
                  </a:schemeClr>
                </a:solidFill>
              </a:rPr>
              <a:t>as laptops</a:t>
            </a:r>
            <a:r>
              <a:rPr lang="en-US" sz="4200" dirty="0">
                <a:solidFill>
                  <a:schemeClr val="bg1">
                    <a:lumMod val="95000"/>
                  </a:schemeClr>
                </a:solidFill>
              </a:rPr>
              <a:t>) assigned to an </a:t>
            </a:r>
            <a:r>
              <a:rPr lang="en-US" sz="4200" dirty="0" smtClean="0">
                <a:solidFill>
                  <a:schemeClr val="bg1">
                    <a:lumMod val="95000"/>
                  </a:schemeClr>
                </a:solidFill>
              </a:rPr>
              <a:t>employee</a:t>
            </a:r>
          </a:p>
          <a:p>
            <a:pPr marL="569913" indent="-225425">
              <a:lnSpc>
                <a:spcPct val="120000"/>
              </a:lnSpc>
              <a:spcBef>
                <a:spcPts val="0"/>
              </a:spcBef>
              <a:spcAft>
                <a:spcPts val="600"/>
              </a:spcAft>
              <a:buNone/>
            </a:pPr>
            <a:endParaRPr lang="en-US" sz="4200" b="1" dirty="0" smtClean="0">
              <a:solidFill>
                <a:schemeClr val="bg1">
                  <a:lumMod val="95000"/>
                </a:schemeClr>
              </a:solidFill>
            </a:endParaRPr>
          </a:p>
          <a:p>
            <a:pPr marL="569913" indent="-225425">
              <a:lnSpc>
                <a:spcPct val="120000"/>
              </a:lnSpc>
              <a:spcBef>
                <a:spcPts val="0"/>
              </a:spcBef>
              <a:spcAft>
                <a:spcPts val="600"/>
              </a:spcAft>
              <a:buNone/>
            </a:pPr>
            <a:endParaRPr lang="en-US" sz="4200" dirty="0" smtClean="0">
              <a:solidFill>
                <a:schemeClr val="bg1">
                  <a:lumMod val="95000"/>
                </a:schemeClr>
              </a:solidFill>
            </a:endParaRPr>
          </a:p>
          <a:p>
            <a:pPr marL="0" indent="0">
              <a:lnSpc>
                <a:spcPct val="120000"/>
              </a:lnSpc>
              <a:spcBef>
                <a:spcPts val="0"/>
              </a:spcBef>
              <a:spcAft>
                <a:spcPts val="600"/>
              </a:spcAft>
              <a:buNone/>
            </a:pPr>
            <a:endParaRPr lang="en-US" sz="42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8616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H.  Fleet Management</a:t>
            </a:r>
            <a:endParaRPr lang="en-US" dirty="0"/>
          </a:p>
        </p:txBody>
      </p:sp>
      <p:sp>
        <p:nvSpPr>
          <p:cNvPr id="3" name="Content Placeholder 2"/>
          <p:cNvSpPr>
            <a:spLocks noGrp="1"/>
          </p:cNvSpPr>
          <p:nvPr>
            <p:ph idx="1"/>
          </p:nvPr>
        </p:nvSpPr>
        <p:spPr>
          <a:xfrm>
            <a:off x="457200" y="990600"/>
            <a:ext cx="8229600" cy="3886200"/>
          </a:xfrm>
        </p:spPr>
        <p:txBody>
          <a:bodyPr>
            <a:normAutofit fontScale="92500" lnSpcReduction="20000"/>
          </a:bodyPr>
          <a:lstStyle/>
          <a:p>
            <a:pPr marL="0" indent="0">
              <a:lnSpc>
                <a:spcPct val="120000"/>
              </a:lnSpc>
              <a:spcBef>
                <a:spcPts val="0"/>
              </a:spcBef>
              <a:spcAft>
                <a:spcPts val="600"/>
              </a:spcAft>
              <a:buNone/>
            </a:pPr>
            <a:r>
              <a:rPr lang="en-US" sz="3100" b="1" dirty="0" smtClean="0">
                <a:solidFill>
                  <a:schemeClr val="bg1"/>
                </a:solidFill>
              </a:rPr>
              <a:t>“Rules and Regulations Fleet Manual”</a:t>
            </a:r>
            <a:r>
              <a:rPr lang="en-US" sz="3100" dirty="0" smtClean="0">
                <a:solidFill>
                  <a:schemeClr val="bg1"/>
                </a:solidFill>
              </a:rPr>
              <a:t>, </a:t>
            </a:r>
            <a:r>
              <a:rPr lang="en-US" sz="3100" dirty="0" smtClean="0">
                <a:solidFill>
                  <a:schemeClr val="bg1">
                    <a:lumMod val="95000"/>
                  </a:schemeClr>
                </a:solidFill>
              </a:rPr>
              <a:t>available at: </a:t>
            </a:r>
            <a:r>
              <a:rPr lang="en-US" sz="3100" dirty="0">
                <a:solidFill>
                  <a:schemeClr val="bg1">
                    <a:lumMod val="95000"/>
                  </a:schemeClr>
                </a:solidFill>
              </a:rPr>
              <a:t>https://www.muw.edu/resources/fleet/vehicles#forms</a:t>
            </a:r>
            <a:endParaRPr lang="en-US" sz="3100" b="1" dirty="0" smtClean="0">
              <a:solidFill>
                <a:schemeClr val="bg1">
                  <a:lumMod val="95000"/>
                </a:schemeClr>
              </a:solidFill>
            </a:endParaRPr>
          </a:p>
          <a:p>
            <a:pPr marL="0" indent="0">
              <a:lnSpc>
                <a:spcPct val="120000"/>
              </a:lnSpc>
              <a:spcBef>
                <a:spcPts val="0"/>
              </a:spcBef>
              <a:spcAft>
                <a:spcPts val="600"/>
              </a:spcAft>
              <a:buNone/>
            </a:pPr>
            <a:r>
              <a:rPr lang="en-US" sz="3100" dirty="0">
                <a:solidFill>
                  <a:schemeClr val="bg1">
                    <a:lumMod val="95000"/>
                  </a:schemeClr>
                </a:solidFill>
              </a:rPr>
              <a:t>Documentation exists to support adherence to Fleet </a:t>
            </a:r>
            <a:r>
              <a:rPr lang="en-US" sz="3100" dirty="0" smtClean="0">
                <a:solidFill>
                  <a:schemeClr val="bg1">
                    <a:lumMod val="95000"/>
                  </a:schemeClr>
                </a:solidFill>
              </a:rPr>
              <a:t>Management Guidelines</a:t>
            </a:r>
            <a:endParaRPr lang="en-US" sz="3100" dirty="0">
              <a:solidFill>
                <a:schemeClr val="bg1">
                  <a:lumMod val="95000"/>
                </a:schemeClr>
              </a:solidFill>
            </a:endParaRPr>
          </a:p>
          <a:p>
            <a:pPr>
              <a:lnSpc>
                <a:spcPct val="120000"/>
              </a:lnSpc>
              <a:spcBef>
                <a:spcPts val="0"/>
              </a:spcBef>
              <a:spcAft>
                <a:spcPts val="600"/>
              </a:spcAft>
            </a:pPr>
            <a:r>
              <a:rPr lang="en-US" sz="3100" dirty="0" smtClean="0">
                <a:solidFill>
                  <a:schemeClr val="bg1">
                    <a:lumMod val="95000"/>
                  </a:schemeClr>
                </a:solidFill>
              </a:rPr>
              <a:t>Documentation </a:t>
            </a:r>
            <a:r>
              <a:rPr lang="en-US" sz="3100" dirty="0">
                <a:solidFill>
                  <a:schemeClr val="bg1">
                    <a:lumMod val="95000"/>
                  </a:schemeClr>
                </a:solidFill>
              </a:rPr>
              <a:t>would include appropriate vehicle records, </a:t>
            </a:r>
            <a:r>
              <a:rPr lang="en-US" sz="3100" dirty="0" smtClean="0">
                <a:solidFill>
                  <a:schemeClr val="bg1">
                    <a:lumMod val="95000"/>
                  </a:schemeClr>
                </a:solidFill>
              </a:rPr>
              <a:t>employee/driver documentation, Fuelman purchase reconciliation and fuel usage analysis, </a:t>
            </a:r>
            <a:r>
              <a:rPr lang="en-US" sz="3100" dirty="0" err="1" smtClean="0">
                <a:solidFill>
                  <a:schemeClr val="bg1">
                    <a:lumMod val="95000"/>
                  </a:schemeClr>
                </a:solidFill>
              </a:rPr>
              <a:t>etc</a:t>
            </a:r>
            <a:endParaRPr lang="en-US" sz="3100" dirty="0" smtClean="0">
              <a:solidFill>
                <a:schemeClr val="bg1">
                  <a:lumMod val="95000"/>
                </a:schemeClr>
              </a:solidFill>
            </a:endParaRPr>
          </a:p>
          <a:p>
            <a:pPr marL="0" indent="0">
              <a:lnSpc>
                <a:spcPct val="120000"/>
              </a:lnSpc>
              <a:spcBef>
                <a:spcPts val="0"/>
              </a:spcBef>
              <a:spcAft>
                <a:spcPts val="600"/>
              </a:spcAft>
              <a:buNone/>
            </a:pPr>
            <a:endParaRPr lang="en-US" sz="42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3719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I.  Facilities Management</a:t>
            </a:r>
            <a:endParaRPr lang="en-US" dirty="0"/>
          </a:p>
        </p:txBody>
      </p:sp>
      <p:sp>
        <p:nvSpPr>
          <p:cNvPr id="3" name="Content Placeholder 2"/>
          <p:cNvSpPr>
            <a:spLocks noGrp="1"/>
          </p:cNvSpPr>
          <p:nvPr>
            <p:ph idx="1"/>
          </p:nvPr>
        </p:nvSpPr>
        <p:spPr>
          <a:xfrm>
            <a:off x="457200" y="990600"/>
            <a:ext cx="8229600" cy="5334000"/>
          </a:xfrm>
        </p:spPr>
        <p:txBody>
          <a:bodyPr>
            <a:normAutofit fontScale="62500" lnSpcReduction="20000"/>
          </a:bodyPr>
          <a:lstStyle/>
          <a:p>
            <a:pPr>
              <a:lnSpc>
                <a:spcPct val="120000"/>
              </a:lnSpc>
              <a:spcBef>
                <a:spcPts val="0"/>
              </a:spcBef>
              <a:spcAft>
                <a:spcPts val="1200"/>
              </a:spcAft>
            </a:pPr>
            <a:r>
              <a:rPr lang="en-US" sz="3100" b="1" dirty="0" smtClean="0">
                <a:solidFill>
                  <a:schemeClr val="bg1"/>
                </a:solidFill>
              </a:rPr>
              <a:t>Ensure the locksmith has </a:t>
            </a:r>
            <a:r>
              <a:rPr lang="en-US" sz="3100" b="1" dirty="0">
                <a:solidFill>
                  <a:schemeClr val="bg1"/>
                </a:solidFill>
              </a:rPr>
              <a:t>an accurate record </a:t>
            </a:r>
            <a:r>
              <a:rPr lang="en-US" sz="3100" b="1" dirty="0" smtClean="0">
                <a:solidFill>
                  <a:schemeClr val="bg1"/>
                </a:solidFill>
              </a:rPr>
              <a:t>of all </a:t>
            </a:r>
            <a:r>
              <a:rPr lang="en-US" sz="3100" b="1" dirty="0">
                <a:solidFill>
                  <a:schemeClr val="bg1"/>
                </a:solidFill>
              </a:rPr>
              <a:t>keys issued </a:t>
            </a:r>
            <a:endParaRPr lang="en-US" sz="3100" b="1" dirty="0" smtClean="0">
              <a:solidFill>
                <a:schemeClr val="bg1"/>
              </a:solidFill>
            </a:endParaRPr>
          </a:p>
          <a:p>
            <a:pPr>
              <a:lnSpc>
                <a:spcPct val="120000"/>
              </a:lnSpc>
              <a:spcBef>
                <a:spcPts val="0"/>
              </a:spcBef>
              <a:spcAft>
                <a:spcPts val="600"/>
              </a:spcAft>
            </a:pPr>
            <a:r>
              <a:rPr lang="en-US" sz="3100" b="1" dirty="0" smtClean="0">
                <a:solidFill>
                  <a:schemeClr val="bg1"/>
                </a:solidFill>
              </a:rPr>
              <a:t>Perform a periodic </a:t>
            </a:r>
            <a:r>
              <a:rPr lang="en-US" sz="3100" b="1" dirty="0">
                <a:solidFill>
                  <a:schemeClr val="bg1"/>
                </a:solidFill>
              </a:rPr>
              <a:t>analysis of </a:t>
            </a:r>
            <a:r>
              <a:rPr lang="en-US" sz="3100" b="1" dirty="0" smtClean="0">
                <a:solidFill>
                  <a:schemeClr val="bg1"/>
                </a:solidFill>
              </a:rPr>
              <a:t>missing keys </a:t>
            </a:r>
            <a:r>
              <a:rPr lang="en-US" sz="3100" b="1" dirty="0">
                <a:solidFill>
                  <a:schemeClr val="bg1"/>
                </a:solidFill>
              </a:rPr>
              <a:t>to ensure adequate security</a:t>
            </a:r>
          </a:p>
          <a:p>
            <a:pPr lvl="1">
              <a:lnSpc>
                <a:spcPct val="120000"/>
              </a:lnSpc>
              <a:spcBef>
                <a:spcPts val="0"/>
              </a:spcBef>
              <a:spcAft>
                <a:spcPts val="600"/>
              </a:spcAft>
            </a:pPr>
            <a:r>
              <a:rPr lang="en-US" sz="2700" b="1" dirty="0" smtClean="0">
                <a:solidFill>
                  <a:schemeClr val="bg1"/>
                </a:solidFill>
              </a:rPr>
              <a:t>When </a:t>
            </a:r>
            <a:r>
              <a:rPr lang="en-US" sz="2700" b="1" dirty="0">
                <a:solidFill>
                  <a:schemeClr val="bg1"/>
                </a:solidFill>
              </a:rPr>
              <a:t>was the last time your office, suite, or building was keyed/rekeyed?</a:t>
            </a:r>
          </a:p>
          <a:p>
            <a:pPr lvl="1">
              <a:lnSpc>
                <a:spcPct val="120000"/>
              </a:lnSpc>
              <a:spcBef>
                <a:spcPts val="0"/>
              </a:spcBef>
              <a:spcAft>
                <a:spcPts val="600"/>
              </a:spcAft>
            </a:pPr>
            <a:r>
              <a:rPr lang="en-US" sz="2700" b="1" dirty="0" smtClean="0">
                <a:solidFill>
                  <a:schemeClr val="bg1"/>
                </a:solidFill>
              </a:rPr>
              <a:t>Are </a:t>
            </a:r>
            <a:r>
              <a:rPr lang="en-US" sz="2700" b="1" dirty="0">
                <a:solidFill>
                  <a:schemeClr val="bg1"/>
                </a:solidFill>
              </a:rPr>
              <a:t>all keys </a:t>
            </a:r>
            <a:r>
              <a:rPr lang="en-US" sz="2700" b="1" dirty="0" smtClean="0">
                <a:solidFill>
                  <a:schemeClr val="bg1"/>
                </a:solidFill>
              </a:rPr>
              <a:t>issued accounted for? No lost or missing keys?</a:t>
            </a:r>
            <a:endParaRPr lang="en-US" sz="2700" b="1" dirty="0">
              <a:solidFill>
                <a:schemeClr val="bg1"/>
              </a:solidFill>
            </a:endParaRPr>
          </a:p>
          <a:p>
            <a:pPr lvl="1">
              <a:lnSpc>
                <a:spcPct val="120000"/>
              </a:lnSpc>
              <a:spcBef>
                <a:spcPts val="0"/>
              </a:spcBef>
              <a:spcAft>
                <a:spcPts val="600"/>
              </a:spcAft>
            </a:pPr>
            <a:r>
              <a:rPr lang="en-US" sz="2700" b="1" dirty="0" smtClean="0">
                <a:solidFill>
                  <a:schemeClr val="bg1"/>
                </a:solidFill>
              </a:rPr>
              <a:t>Are </a:t>
            </a:r>
            <a:r>
              <a:rPr lang="en-US" sz="2700" b="1" dirty="0">
                <a:solidFill>
                  <a:schemeClr val="bg1"/>
                </a:solidFill>
              </a:rPr>
              <a:t>your people/students, property, and information adequately secured?</a:t>
            </a:r>
          </a:p>
          <a:p>
            <a:pPr lvl="1">
              <a:lnSpc>
                <a:spcPct val="120000"/>
              </a:lnSpc>
              <a:spcBef>
                <a:spcPts val="0"/>
              </a:spcBef>
              <a:spcAft>
                <a:spcPts val="1200"/>
              </a:spcAft>
            </a:pPr>
            <a:r>
              <a:rPr lang="en-US" sz="2700" b="1" dirty="0" smtClean="0">
                <a:solidFill>
                  <a:schemeClr val="bg1"/>
                </a:solidFill>
              </a:rPr>
              <a:t>Have </a:t>
            </a:r>
            <a:r>
              <a:rPr lang="en-US" sz="2700" b="1" dirty="0">
                <a:solidFill>
                  <a:schemeClr val="bg1"/>
                </a:solidFill>
              </a:rPr>
              <a:t>you reduced the chance that access to sensitive/restricted areas could be </a:t>
            </a:r>
            <a:r>
              <a:rPr lang="en-US" sz="2700" b="1" dirty="0" smtClean="0">
                <a:solidFill>
                  <a:schemeClr val="bg1"/>
                </a:solidFill>
              </a:rPr>
              <a:t>gained by </a:t>
            </a:r>
            <a:r>
              <a:rPr lang="en-US" sz="2700" b="1" dirty="0">
                <a:solidFill>
                  <a:schemeClr val="bg1"/>
                </a:solidFill>
              </a:rPr>
              <a:t>unauthorized persons?</a:t>
            </a:r>
          </a:p>
          <a:p>
            <a:pPr>
              <a:lnSpc>
                <a:spcPct val="120000"/>
              </a:lnSpc>
              <a:spcBef>
                <a:spcPts val="0"/>
              </a:spcBef>
              <a:spcAft>
                <a:spcPts val="1200"/>
              </a:spcAft>
            </a:pPr>
            <a:r>
              <a:rPr lang="en-US" sz="3100" b="1" dirty="0" smtClean="0">
                <a:solidFill>
                  <a:schemeClr val="bg1"/>
                </a:solidFill>
              </a:rPr>
              <a:t>Maintain a listing of any keys available for temporary use to include </a:t>
            </a:r>
            <a:r>
              <a:rPr lang="en-US" sz="3100" b="1" dirty="0">
                <a:solidFill>
                  <a:schemeClr val="bg1"/>
                </a:solidFill>
              </a:rPr>
              <a:t>both issued and unissued </a:t>
            </a:r>
            <a:r>
              <a:rPr lang="en-US" sz="3100" b="1" dirty="0" smtClean="0">
                <a:solidFill>
                  <a:schemeClr val="bg1"/>
                </a:solidFill>
              </a:rPr>
              <a:t>keys.</a:t>
            </a:r>
          </a:p>
          <a:p>
            <a:pPr>
              <a:lnSpc>
                <a:spcPct val="120000"/>
              </a:lnSpc>
              <a:spcBef>
                <a:spcPts val="0"/>
              </a:spcBef>
              <a:spcAft>
                <a:spcPts val="1200"/>
              </a:spcAft>
            </a:pPr>
            <a:r>
              <a:rPr lang="en-US" sz="3100" b="1" dirty="0" smtClean="0">
                <a:solidFill>
                  <a:schemeClr val="bg1"/>
                </a:solidFill>
              </a:rPr>
              <a:t>Maintain a check-out/check-in log of keys available for temporary use.</a:t>
            </a:r>
            <a:endParaRPr lang="en-US" sz="3100" b="1" dirty="0">
              <a:solidFill>
                <a:schemeClr val="bg1"/>
              </a:solidFill>
            </a:endParaRPr>
          </a:p>
          <a:p>
            <a:pPr>
              <a:lnSpc>
                <a:spcPct val="120000"/>
              </a:lnSpc>
              <a:spcBef>
                <a:spcPts val="0"/>
              </a:spcBef>
              <a:spcAft>
                <a:spcPts val="600"/>
              </a:spcAft>
            </a:pPr>
            <a:r>
              <a:rPr lang="en-US" sz="3100" b="1" dirty="0" smtClean="0">
                <a:solidFill>
                  <a:schemeClr val="bg1"/>
                </a:solidFill>
              </a:rPr>
              <a:t>For </a:t>
            </a:r>
            <a:r>
              <a:rPr lang="en-US" sz="3100" b="1" dirty="0">
                <a:solidFill>
                  <a:schemeClr val="bg1"/>
                </a:solidFill>
              </a:rPr>
              <a:t>departments utilizing an electronic key‐card (ID card) access system</a:t>
            </a:r>
            <a:r>
              <a:rPr lang="en-US" sz="3100" b="1" dirty="0" smtClean="0">
                <a:solidFill>
                  <a:schemeClr val="bg1"/>
                </a:solidFill>
              </a:rPr>
              <a:t>, periodically </a:t>
            </a:r>
            <a:r>
              <a:rPr lang="en-US" sz="3100" b="1" dirty="0">
                <a:solidFill>
                  <a:schemeClr val="bg1"/>
                </a:solidFill>
              </a:rPr>
              <a:t>review your access listing and make sure only </a:t>
            </a:r>
            <a:r>
              <a:rPr lang="en-US" sz="3100" b="1" dirty="0" smtClean="0">
                <a:solidFill>
                  <a:schemeClr val="bg1"/>
                </a:solidFill>
              </a:rPr>
              <a:t>authorized </a:t>
            </a:r>
            <a:r>
              <a:rPr lang="en-US" sz="3100" b="1" dirty="0" smtClean="0">
                <a:solidFill>
                  <a:schemeClr val="bg1"/>
                </a:solidFill>
              </a:rPr>
              <a:t>personnel </a:t>
            </a:r>
            <a:r>
              <a:rPr lang="en-US" sz="3100" b="1" dirty="0">
                <a:solidFill>
                  <a:schemeClr val="bg1"/>
                </a:solidFill>
              </a:rPr>
              <a:t>have </a:t>
            </a:r>
            <a:r>
              <a:rPr lang="en-US" sz="3100" b="1" dirty="0" smtClean="0">
                <a:solidFill>
                  <a:schemeClr val="bg1"/>
                </a:solidFill>
              </a:rPr>
              <a:t>access.</a:t>
            </a:r>
            <a:endParaRPr lang="en-US" sz="42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13272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J.  Sponsored Programs</a:t>
            </a:r>
            <a:endParaRPr lang="en-US" dirty="0"/>
          </a:p>
        </p:txBody>
      </p:sp>
      <p:sp>
        <p:nvSpPr>
          <p:cNvPr id="3" name="Content Placeholder 2"/>
          <p:cNvSpPr>
            <a:spLocks noGrp="1"/>
          </p:cNvSpPr>
          <p:nvPr>
            <p:ph idx="1"/>
          </p:nvPr>
        </p:nvSpPr>
        <p:spPr>
          <a:xfrm>
            <a:off x="457200" y="990600"/>
            <a:ext cx="8229600" cy="3886200"/>
          </a:xfrm>
        </p:spPr>
        <p:txBody>
          <a:bodyPr>
            <a:normAutofit fontScale="77500" lnSpcReduction="20000"/>
          </a:bodyPr>
          <a:lstStyle/>
          <a:p>
            <a:pPr marL="0" indent="0">
              <a:lnSpc>
                <a:spcPct val="120000"/>
              </a:lnSpc>
              <a:spcBef>
                <a:spcPts val="0"/>
              </a:spcBef>
              <a:spcAft>
                <a:spcPts val="1200"/>
              </a:spcAft>
              <a:buNone/>
            </a:pPr>
            <a:r>
              <a:rPr lang="en-US" sz="3100" b="1" dirty="0" smtClean="0">
                <a:solidFill>
                  <a:schemeClr val="bg1"/>
                </a:solidFill>
              </a:rPr>
              <a:t>“Grant Manual</a:t>
            </a:r>
            <a:r>
              <a:rPr lang="en-US" sz="3100" b="1" dirty="0" smtClean="0">
                <a:solidFill>
                  <a:schemeClr val="bg1"/>
                </a:solidFill>
              </a:rPr>
              <a:t>” and </a:t>
            </a:r>
            <a:r>
              <a:rPr lang="en-US" sz="3100" b="1" dirty="0">
                <a:solidFill>
                  <a:schemeClr val="bg1"/>
                </a:solidFill>
              </a:rPr>
              <a:t>the </a:t>
            </a:r>
            <a:r>
              <a:rPr lang="en-US" sz="3100" b="1" dirty="0" smtClean="0">
                <a:solidFill>
                  <a:schemeClr val="bg1"/>
                </a:solidFill>
              </a:rPr>
              <a:t>“Principal </a:t>
            </a:r>
            <a:r>
              <a:rPr lang="en-US" sz="3100" b="1" dirty="0">
                <a:solidFill>
                  <a:schemeClr val="bg1"/>
                </a:solidFill>
              </a:rPr>
              <a:t>Investigator and Project Director </a:t>
            </a:r>
            <a:r>
              <a:rPr lang="en-US" sz="3100" b="1" dirty="0" smtClean="0">
                <a:solidFill>
                  <a:schemeClr val="bg1"/>
                </a:solidFill>
              </a:rPr>
              <a:t>Criteria” </a:t>
            </a:r>
            <a:r>
              <a:rPr lang="en-US" sz="3100" dirty="0" smtClean="0">
                <a:solidFill>
                  <a:schemeClr val="bg1"/>
                </a:solidFill>
              </a:rPr>
              <a:t>are </a:t>
            </a:r>
            <a:r>
              <a:rPr lang="en-US" sz="3100" dirty="0" smtClean="0">
                <a:solidFill>
                  <a:schemeClr val="bg1">
                    <a:lumMod val="95000"/>
                  </a:schemeClr>
                </a:solidFill>
              </a:rPr>
              <a:t>available </a:t>
            </a:r>
            <a:r>
              <a:rPr lang="en-US" sz="3100" dirty="0" smtClean="0">
                <a:solidFill>
                  <a:schemeClr val="bg1">
                    <a:lumMod val="95000"/>
                  </a:schemeClr>
                </a:solidFill>
              </a:rPr>
              <a:t>at: </a:t>
            </a:r>
            <a:r>
              <a:rPr lang="en-US" sz="3100" dirty="0">
                <a:solidFill>
                  <a:schemeClr val="bg1">
                    <a:lumMod val="95000"/>
                  </a:schemeClr>
                </a:solidFill>
              </a:rPr>
              <a:t>https://</a:t>
            </a:r>
            <a:r>
              <a:rPr lang="en-US" sz="3100" dirty="0" smtClean="0">
                <a:solidFill>
                  <a:schemeClr val="bg1">
                    <a:lumMod val="95000"/>
                  </a:schemeClr>
                </a:solidFill>
              </a:rPr>
              <a:t>www.muw.edu/osp/policies</a:t>
            </a:r>
          </a:p>
          <a:p>
            <a:pPr marL="0" indent="0">
              <a:lnSpc>
                <a:spcPct val="120000"/>
              </a:lnSpc>
              <a:spcBef>
                <a:spcPts val="0"/>
              </a:spcBef>
              <a:spcAft>
                <a:spcPts val="1200"/>
              </a:spcAft>
              <a:buNone/>
            </a:pPr>
            <a:r>
              <a:rPr lang="en-US" sz="3100" dirty="0" smtClean="0">
                <a:solidFill>
                  <a:schemeClr val="bg1">
                    <a:lumMod val="95000"/>
                  </a:schemeClr>
                </a:solidFill>
              </a:rPr>
              <a:t>Documentation </a:t>
            </a:r>
            <a:r>
              <a:rPr lang="en-US" sz="3100" dirty="0">
                <a:solidFill>
                  <a:schemeClr val="bg1">
                    <a:lumMod val="95000"/>
                  </a:schemeClr>
                </a:solidFill>
              </a:rPr>
              <a:t>exists to support adherence to </a:t>
            </a:r>
            <a:r>
              <a:rPr lang="en-US" sz="3100" dirty="0" smtClean="0">
                <a:solidFill>
                  <a:schemeClr val="bg1">
                    <a:lumMod val="95000"/>
                  </a:schemeClr>
                </a:solidFill>
              </a:rPr>
              <a:t>the Grant Manual and all University, Sponsoring Agency, and governmental policies and procedures</a:t>
            </a:r>
            <a:endParaRPr lang="en-US" sz="3100" dirty="0">
              <a:solidFill>
                <a:schemeClr val="bg1">
                  <a:lumMod val="95000"/>
                </a:schemeClr>
              </a:solidFill>
            </a:endParaRPr>
          </a:p>
          <a:p>
            <a:pPr marL="0" indent="0">
              <a:lnSpc>
                <a:spcPct val="120000"/>
              </a:lnSpc>
              <a:spcBef>
                <a:spcPts val="0"/>
              </a:spcBef>
              <a:spcAft>
                <a:spcPts val="600"/>
              </a:spcAft>
              <a:buNone/>
            </a:pPr>
            <a:r>
              <a:rPr lang="en-US" sz="3100" dirty="0">
                <a:solidFill>
                  <a:schemeClr val="bg1">
                    <a:lumMod val="95000"/>
                  </a:schemeClr>
                </a:solidFill>
              </a:rPr>
              <a:t>Timely and accurate completion of Confirmation of Effort reports </a:t>
            </a:r>
            <a:r>
              <a:rPr lang="en-US" sz="3100" dirty="0" smtClean="0">
                <a:solidFill>
                  <a:schemeClr val="bg1">
                    <a:lumMod val="95000"/>
                  </a:schemeClr>
                </a:solidFill>
              </a:rPr>
              <a:t>by someone </a:t>
            </a:r>
            <a:r>
              <a:rPr lang="en-US" sz="3100" dirty="0">
                <a:solidFill>
                  <a:schemeClr val="bg1">
                    <a:lumMod val="95000"/>
                  </a:schemeClr>
                </a:solidFill>
              </a:rPr>
              <a:t>with suitable means of verification that the work </a:t>
            </a:r>
            <a:r>
              <a:rPr lang="en-US" sz="3100" dirty="0" smtClean="0">
                <a:solidFill>
                  <a:schemeClr val="bg1">
                    <a:lumMod val="95000"/>
                  </a:schemeClr>
                </a:solidFill>
              </a:rPr>
              <a:t>was performed</a:t>
            </a:r>
            <a:r>
              <a:rPr lang="en-US" sz="3100" dirty="0">
                <a:solidFill>
                  <a:schemeClr val="bg1">
                    <a:lumMod val="95000"/>
                  </a:schemeClr>
                </a:solidFill>
              </a:rPr>
              <a:t>.</a:t>
            </a:r>
            <a:endParaRPr lang="en-US" sz="42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72770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K.  Information Security</a:t>
            </a:r>
            <a:endParaRPr lang="en-US" dirty="0"/>
          </a:p>
        </p:txBody>
      </p:sp>
      <p:sp>
        <p:nvSpPr>
          <p:cNvPr id="3" name="Content Placeholder 2"/>
          <p:cNvSpPr>
            <a:spLocks noGrp="1"/>
          </p:cNvSpPr>
          <p:nvPr>
            <p:ph idx="1"/>
          </p:nvPr>
        </p:nvSpPr>
        <p:spPr>
          <a:xfrm>
            <a:off x="457200" y="990600"/>
            <a:ext cx="8229600" cy="5105400"/>
          </a:xfrm>
        </p:spPr>
        <p:txBody>
          <a:bodyPr>
            <a:normAutofit fontScale="62500" lnSpcReduction="20000"/>
          </a:bodyPr>
          <a:lstStyle/>
          <a:p>
            <a:pPr>
              <a:lnSpc>
                <a:spcPct val="120000"/>
              </a:lnSpc>
              <a:spcBef>
                <a:spcPts val="0"/>
              </a:spcBef>
              <a:spcAft>
                <a:spcPts val="600"/>
              </a:spcAft>
            </a:pPr>
            <a:r>
              <a:rPr lang="en-US" sz="3100" dirty="0" smtClean="0">
                <a:solidFill>
                  <a:schemeClr val="bg1">
                    <a:lumMod val="95000"/>
                  </a:schemeClr>
                </a:solidFill>
              </a:rPr>
              <a:t>Sensitive </a:t>
            </a:r>
            <a:r>
              <a:rPr lang="en-US" sz="3100" dirty="0">
                <a:solidFill>
                  <a:schemeClr val="bg1">
                    <a:lumMod val="95000"/>
                  </a:schemeClr>
                </a:solidFill>
              </a:rPr>
              <a:t>information is secured</a:t>
            </a:r>
          </a:p>
          <a:p>
            <a:pPr lvl="1">
              <a:lnSpc>
                <a:spcPct val="120000"/>
              </a:lnSpc>
              <a:spcBef>
                <a:spcPts val="0"/>
              </a:spcBef>
              <a:spcAft>
                <a:spcPts val="1200"/>
              </a:spcAft>
            </a:pPr>
            <a:r>
              <a:rPr lang="en-US" sz="2700" dirty="0">
                <a:solidFill>
                  <a:schemeClr val="bg1">
                    <a:lumMod val="95000"/>
                  </a:schemeClr>
                </a:solidFill>
              </a:rPr>
              <a:t>SSN, Financial records (donor, student, employee), Personnel/HR records, Student Records, Research data</a:t>
            </a:r>
          </a:p>
          <a:p>
            <a:pPr>
              <a:lnSpc>
                <a:spcPct val="120000"/>
              </a:lnSpc>
              <a:spcBef>
                <a:spcPts val="0"/>
              </a:spcBef>
              <a:spcAft>
                <a:spcPts val="600"/>
              </a:spcAft>
            </a:pPr>
            <a:r>
              <a:rPr lang="en-US" sz="3100" dirty="0">
                <a:solidFill>
                  <a:schemeClr val="bg1">
                    <a:lumMod val="95000"/>
                  </a:schemeClr>
                </a:solidFill>
              </a:rPr>
              <a:t>Departmental policy should:</a:t>
            </a:r>
          </a:p>
          <a:p>
            <a:pPr lvl="1">
              <a:lnSpc>
                <a:spcPct val="120000"/>
              </a:lnSpc>
              <a:spcBef>
                <a:spcPts val="0"/>
              </a:spcBef>
              <a:spcAft>
                <a:spcPts val="600"/>
              </a:spcAft>
            </a:pPr>
            <a:r>
              <a:rPr lang="en-US" sz="2700" dirty="0">
                <a:solidFill>
                  <a:schemeClr val="bg1">
                    <a:lumMod val="95000"/>
                  </a:schemeClr>
                </a:solidFill>
              </a:rPr>
              <a:t>Require password protection on computers</a:t>
            </a:r>
          </a:p>
          <a:p>
            <a:pPr lvl="1">
              <a:lnSpc>
                <a:spcPct val="120000"/>
              </a:lnSpc>
              <a:spcBef>
                <a:spcPts val="0"/>
              </a:spcBef>
              <a:spcAft>
                <a:spcPts val="1200"/>
              </a:spcAft>
            </a:pPr>
            <a:r>
              <a:rPr lang="en-US" sz="2700" dirty="0">
                <a:solidFill>
                  <a:schemeClr val="bg1">
                    <a:lumMod val="95000"/>
                  </a:schemeClr>
                </a:solidFill>
              </a:rPr>
              <a:t>Require encryption software on laptops</a:t>
            </a:r>
          </a:p>
          <a:p>
            <a:pPr>
              <a:lnSpc>
                <a:spcPct val="120000"/>
              </a:lnSpc>
              <a:spcBef>
                <a:spcPts val="0"/>
              </a:spcBef>
              <a:spcAft>
                <a:spcPts val="600"/>
              </a:spcAft>
            </a:pPr>
            <a:r>
              <a:rPr lang="en-US" sz="3100" dirty="0">
                <a:solidFill>
                  <a:schemeClr val="bg1">
                    <a:lumMod val="95000"/>
                  </a:schemeClr>
                </a:solidFill>
              </a:rPr>
              <a:t>Completion of the Confidentiality and Security Agreement for employees with access to sensitive information: </a:t>
            </a:r>
          </a:p>
          <a:p>
            <a:pPr lvl="1">
              <a:lnSpc>
                <a:spcPct val="120000"/>
              </a:lnSpc>
              <a:spcBef>
                <a:spcPts val="0"/>
              </a:spcBef>
              <a:spcAft>
                <a:spcPts val="600"/>
              </a:spcAft>
            </a:pPr>
            <a:r>
              <a:rPr lang="en-US" sz="2700" dirty="0">
                <a:solidFill>
                  <a:schemeClr val="bg1">
                    <a:lumMod val="95000"/>
                  </a:schemeClr>
                </a:solidFill>
              </a:rPr>
              <a:t>Access to new hire paperwork, Financial records (donor, student, employee), Personnel/HR records, Student Records, Research data</a:t>
            </a:r>
          </a:p>
          <a:p>
            <a:pPr lvl="1">
              <a:lnSpc>
                <a:spcPct val="120000"/>
              </a:lnSpc>
              <a:spcBef>
                <a:spcPts val="0"/>
              </a:spcBef>
              <a:spcAft>
                <a:spcPts val="1200"/>
              </a:spcAft>
            </a:pPr>
            <a:r>
              <a:rPr lang="en-US" sz="2700" dirty="0">
                <a:solidFill>
                  <a:schemeClr val="bg1">
                    <a:lumMod val="95000"/>
                  </a:schemeClr>
                </a:solidFill>
              </a:rPr>
              <a:t>Access to Graduate Student applications</a:t>
            </a:r>
          </a:p>
          <a:p>
            <a:pPr>
              <a:lnSpc>
                <a:spcPct val="120000"/>
              </a:lnSpc>
              <a:spcBef>
                <a:spcPts val="0"/>
              </a:spcBef>
              <a:spcAft>
                <a:spcPts val="1200"/>
              </a:spcAft>
            </a:pPr>
            <a:r>
              <a:rPr lang="en-US" sz="3100" dirty="0">
                <a:solidFill>
                  <a:schemeClr val="bg1">
                    <a:lumMod val="95000"/>
                  </a:schemeClr>
                </a:solidFill>
              </a:rPr>
              <a:t>Documentation to support compliance with software licensing agreements (proof of ownership/license agreements for installed software)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62544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L.  General Administration</a:t>
            </a:r>
            <a:endParaRPr lang="en-US" dirty="0"/>
          </a:p>
        </p:txBody>
      </p:sp>
      <p:sp>
        <p:nvSpPr>
          <p:cNvPr id="3" name="Content Placeholder 2"/>
          <p:cNvSpPr>
            <a:spLocks noGrp="1"/>
          </p:cNvSpPr>
          <p:nvPr>
            <p:ph idx="1"/>
          </p:nvPr>
        </p:nvSpPr>
        <p:spPr>
          <a:xfrm>
            <a:off x="457200" y="990600"/>
            <a:ext cx="8229600" cy="4888468"/>
          </a:xfrm>
        </p:spPr>
        <p:txBody>
          <a:bodyPr>
            <a:normAutofit fontScale="85000" lnSpcReduction="10000"/>
          </a:bodyPr>
          <a:lstStyle/>
          <a:p>
            <a:pPr>
              <a:lnSpc>
                <a:spcPct val="120000"/>
              </a:lnSpc>
              <a:spcBef>
                <a:spcPts val="0"/>
              </a:spcBef>
              <a:spcAft>
                <a:spcPts val="600"/>
              </a:spcAft>
            </a:pPr>
            <a:r>
              <a:rPr lang="en-US" sz="3100" dirty="0">
                <a:solidFill>
                  <a:schemeClr val="bg1">
                    <a:lumMod val="95000"/>
                  </a:schemeClr>
                </a:solidFill>
              </a:rPr>
              <a:t>Current desk manual exists for critical departmental controls and procedures</a:t>
            </a:r>
          </a:p>
          <a:p>
            <a:pPr lvl="1">
              <a:lnSpc>
                <a:spcPct val="120000"/>
              </a:lnSpc>
              <a:spcBef>
                <a:spcPts val="0"/>
              </a:spcBef>
              <a:spcAft>
                <a:spcPts val="600"/>
              </a:spcAft>
            </a:pPr>
            <a:r>
              <a:rPr lang="en-US" sz="2700" dirty="0" smtClean="0">
                <a:solidFill>
                  <a:schemeClr val="bg1">
                    <a:lumMod val="95000"/>
                  </a:schemeClr>
                </a:solidFill>
              </a:rPr>
              <a:t>We </a:t>
            </a:r>
            <a:r>
              <a:rPr lang="en-US" sz="2700" dirty="0">
                <a:solidFill>
                  <a:schemeClr val="bg1">
                    <a:lumMod val="95000"/>
                  </a:schemeClr>
                </a:solidFill>
              </a:rPr>
              <a:t>recommend that a desk manual be developed detailing critical procedures in the event of hiring a new employee or temporary worker substituting for an absent employee </a:t>
            </a:r>
          </a:p>
          <a:p>
            <a:pPr lvl="1">
              <a:lnSpc>
                <a:spcPct val="120000"/>
              </a:lnSpc>
              <a:spcBef>
                <a:spcPts val="0"/>
              </a:spcBef>
              <a:spcAft>
                <a:spcPts val="600"/>
              </a:spcAft>
            </a:pPr>
            <a:r>
              <a:rPr lang="en-US" sz="2700" dirty="0" smtClean="0">
                <a:solidFill>
                  <a:schemeClr val="bg1">
                    <a:lumMod val="95000"/>
                  </a:schemeClr>
                </a:solidFill>
              </a:rPr>
              <a:t>We </a:t>
            </a:r>
            <a:r>
              <a:rPr lang="en-US" sz="2700" dirty="0">
                <a:solidFill>
                  <a:schemeClr val="bg1">
                    <a:lumMod val="95000"/>
                  </a:schemeClr>
                </a:solidFill>
              </a:rPr>
              <a:t>recommend that the manual detail tasks to be completed daily and tasks completed periodically/monthly with recommended timelines. The manual should be reviewed periodically with any changes noted</a:t>
            </a:r>
          </a:p>
          <a:p>
            <a:pPr>
              <a:lnSpc>
                <a:spcPct val="120000"/>
              </a:lnSpc>
              <a:spcBef>
                <a:spcPts val="0"/>
              </a:spcBef>
              <a:spcAft>
                <a:spcPts val="600"/>
              </a:spcAft>
            </a:pPr>
            <a:r>
              <a:rPr lang="en-US" sz="3100" dirty="0" smtClean="0">
                <a:solidFill>
                  <a:schemeClr val="bg1">
                    <a:lumMod val="95000"/>
                  </a:schemeClr>
                </a:solidFill>
              </a:rPr>
              <a:t>Is </a:t>
            </a:r>
            <a:r>
              <a:rPr lang="en-US" sz="3100" dirty="0">
                <a:solidFill>
                  <a:schemeClr val="bg1">
                    <a:lumMod val="95000"/>
                  </a:schemeClr>
                </a:solidFill>
              </a:rPr>
              <a:t>the Whistleblower poster posted?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61311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MUW Ethics Line</a:t>
            </a:r>
            <a:endParaRPr lang="en-US" dirty="0"/>
          </a:p>
        </p:txBody>
      </p:sp>
      <p:sp>
        <p:nvSpPr>
          <p:cNvPr id="3" name="Content Placeholder 2"/>
          <p:cNvSpPr>
            <a:spLocks noGrp="1"/>
          </p:cNvSpPr>
          <p:nvPr>
            <p:ph idx="1"/>
          </p:nvPr>
        </p:nvSpPr>
        <p:spPr>
          <a:xfrm>
            <a:off x="457200" y="990600"/>
            <a:ext cx="8229600" cy="5486400"/>
          </a:xfrm>
        </p:spPr>
        <p:txBody>
          <a:bodyPr>
            <a:normAutofit fontScale="62500" lnSpcReduction="20000"/>
          </a:bodyPr>
          <a:lstStyle/>
          <a:p>
            <a:pPr>
              <a:lnSpc>
                <a:spcPct val="120000"/>
              </a:lnSpc>
              <a:spcBef>
                <a:spcPts val="0"/>
              </a:spcBef>
              <a:spcAft>
                <a:spcPts val="1200"/>
              </a:spcAft>
            </a:pPr>
            <a:r>
              <a:rPr lang="en-US" sz="3100" dirty="0">
                <a:solidFill>
                  <a:schemeClr val="bg1">
                    <a:lumMod val="95000"/>
                  </a:schemeClr>
                </a:solidFill>
              </a:rPr>
              <a:t>A phone and internet-based reporting system managed by an external company </a:t>
            </a:r>
            <a:r>
              <a:rPr lang="en-US" sz="3100" dirty="0" err="1">
                <a:solidFill>
                  <a:schemeClr val="bg1">
                    <a:lumMod val="95000"/>
                  </a:schemeClr>
                </a:solidFill>
              </a:rPr>
              <a:t>EthicsPoint</a:t>
            </a:r>
            <a:endParaRPr lang="en-US" sz="3100" dirty="0">
              <a:solidFill>
                <a:schemeClr val="bg1">
                  <a:lumMod val="95000"/>
                </a:schemeClr>
              </a:solidFill>
            </a:endParaRPr>
          </a:p>
          <a:p>
            <a:pPr>
              <a:lnSpc>
                <a:spcPct val="120000"/>
              </a:lnSpc>
              <a:spcBef>
                <a:spcPts val="0"/>
              </a:spcBef>
              <a:spcAft>
                <a:spcPts val="1200"/>
              </a:spcAft>
            </a:pPr>
            <a:r>
              <a:rPr lang="en-US" sz="3100" dirty="0" smtClean="0">
                <a:solidFill>
                  <a:schemeClr val="bg1">
                    <a:lumMod val="95000"/>
                  </a:schemeClr>
                </a:solidFill>
              </a:rPr>
              <a:t>Basically </a:t>
            </a:r>
            <a:r>
              <a:rPr lang="en-US" sz="3100" dirty="0">
                <a:solidFill>
                  <a:schemeClr val="bg1">
                    <a:lumMod val="95000"/>
                  </a:schemeClr>
                </a:solidFill>
              </a:rPr>
              <a:t>a reporting tool allowing an individual to anonymously report activities that may involve criminal, unethical, or inappropriate behavior</a:t>
            </a:r>
          </a:p>
          <a:p>
            <a:pPr>
              <a:lnSpc>
                <a:spcPct val="120000"/>
              </a:lnSpc>
              <a:spcBef>
                <a:spcPts val="0"/>
              </a:spcBef>
              <a:spcAft>
                <a:spcPts val="1200"/>
              </a:spcAft>
            </a:pPr>
            <a:r>
              <a:rPr lang="en-US" sz="3100" dirty="0" smtClean="0">
                <a:solidFill>
                  <a:schemeClr val="bg1">
                    <a:lumMod val="95000"/>
                  </a:schemeClr>
                </a:solidFill>
              </a:rPr>
              <a:t>The </a:t>
            </a:r>
            <a:r>
              <a:rPr lang="en-US" sz="3100" dirty="0">
                <a:solidFill>
                  <a:schemeClr val="bg1">
                    <a:lumMod val="95000"/>
                  </a:schemeClr>
                </a:solidFill>
              </a:rPr>
              <a:t>Ethics Line is not a substitute for existing reporting channels, but is an additional means of reporting especially when maintaining the reporter’s confidentiality is important</a:t>
            </a:r>
          </a:p>
          <a:p>
            <a:pPr>
              <a:lnSpc>
                <a:spcPct val="120000"/>
              </a:lnSpc>
              <a:spcBef>
                <a:spcPts val="0"/>
              </a:spcBef>
              <a:spcAft>
                <a:spcPts val="1200"/>
              </a:spcAft>
            </a:pPr>
            <a:r>
              <a:rPr lang="en-US" sz="3100" dirty="0" smtClean="0">
                <a:solidFill>
                  <a:schemeClr val="bg1">
                    <a:lumMod val="95000"/>
                  </a:schemeClr>
                </a:solidFill>
              </a:rPr>
              <a:t>Reports </a:t>
            </a:r>
            <a:r>
              <a:rPr lang="en-US" sz="3100" dirty="0">
                <a:solidFill>
                  <a:schemeClr val="bg1">
                    <a:lumMod val="95000"/>
                  </a:schemeClr>
                </a:solidFill>
              </a:rPr>
              <a:t>are entered directly on the </a:t>
            </a:r>
            <a:r>
              <a:rPr lang="en-US" sz="3100" dirty="0" err="1">
                <a:solidFill>
                  <a:schemeClr val="bg1">
                    <a:lumMod val="95000"/>
                  </a:schemeClr>
                </a:solidFill>
              </a:rPr>
              <a:t>EthicsPoint</a:t>
            </a:r>
            <a:r>
              <a:rPr lang="en-US" sz="3100" dirty="0">
                <a:solidFill>
                  <a:schemeClr val="bg1">
                    <a:lumMod val="95000"/>
                  </a:schemeClr>
                </a:solidFill>
              </a:rPr>
              <a:t> secure server to prevent any possible breach in security. </a:t>
            </a:r>
            <a:r>
              <a:rPr lang="en-US" sz="3100" dirty="0" err="1">
                <a:solidFill>
                  <a:schemeClr val="bg1">
                    <a:lumMod val="95000"/>
                  </a:schemeClr>
                </a:solidFill>
              </a:rPr>
              <a:t>EthicsPoint</a:t>
            </a:r>
            <a:r>
              <a:rPr lang="en-US" sz="3100" dirty="0">
                <a:solidFill>
                  <a:schemeClr val="bg1">
                    <a:lumMod val="95000"/>
                  </a:schemeClr>
                </a:solidFill>
              </a:rPr>
              <a:t> makes these reports available only to specific individuals within the university who are charged with evaluating the report, based on the type of violation and location of the incident. Each of these report recipients has had training in keeping these reports in the utmost confidence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14771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Whistleblower Policy</a:t>
            </a:r>
            <a:endParaRPr lang="en-US" dirty="0"/>
          </a:p>
        </p:txBody>
      </p:sp>
      <p:sp>
        <p:nvSpPr>
          <p:cNvPr id="3" name="Content Placeholder 2"/>
          <p:cNvSpPr>
            <a:spLocks noGrp="1"/>
          </p:cNvSpPr>
          <p:nvPr>
            <p:ph idx="1"/>
          </p:nvPr>
        </p:nvSpPr>
        <p:spPr>
          <a:xfrm>
            <a:off x="457200" y="990600"/>
            <a:ext cx="8229600" cy="4953000"/>
          </a:xfrm>
        </p:spPr>
        <p:txBody>
          <a:bodyPr>
            <a:normAutofit fontScale="62500" lnSpcReduction="20000"/>
          </a:bodyPr>
          <a:lstStyle/>
          <a:p>
            <a:pPr>
              <a:lnSpc>
                <a:spcPct val="120000"/>
              </a:lnSpc>
              <a:spcBef>
                <a:spcPts val="0"/>
              </a:spcBef>
              <a:spcAft>
                <a:spcPts val="1200"/>
              </a:spcAft>
            </a:pPr>
            <a:r>
              <a:rPr lang="en-US" sz="3100" dirty="0">
                <a:solidFill>
                  <a:schemeClr val="bg1">
                    <a:lumMod val="95000"/>
                  </a:schemeClr>
                </a:solidFill>
              </a:rPr>
              <a:t>PS# 6708, protects any MUW employee or individual who makes a good faith disclosure of suspected wrongful conduct. Supplements existing Mississippi Code of 1972, § 25-9-171 through 25-9-177</a:t>
            </a:r>
          </a:p>
          <a:p>
            <a:pPr>
              <a:lnSpc>
                <a:spcPct val="120000"/>
              </a:lnSpc>
              <a:spcBef>
                <a:spcPts val="0"/>
              </a:spcBef>
              <a:spcAft>
                <a:spcPts val="600"/>
              </a:spcAft>
            </a:pPr>
            <a:r>
              <a:rPr lang="en-US" sz="3100" dirty="0" smtClean="0">
                <a:solidFill>
                  <a:schemeClr val="bg1">
                    <a:lumMod val="95000"/>
                  </a:schemeClr>
                </a:solidFill>
              </a:rPr>
              <a:t>"</a:t>
            </a:r>
            <a:r>
              <a:rPr lang="en-US" sz="3100" dirty="0">
                <a:solidFill>
                  <a:schemeClr val="bg1">
                    <a:lumMod val="95000"/>
                  </a:schemeClr>
                </a:solidFill>
              </a:rPr>
              <a:t>Wrongful Conduct" is defined in this policy to </a:t>
            </a:r>
            <a:r>
              <a:rPr lang="en-US" sz="3100" dirty="0" smtClean="0">
                <a:solidFill>
                  <a:schemeClr val="bg1">
                    <a:lumMod val="95000"/>
                  </a:schemeClr>
                </a:solidFill>
              </a:rPr>
              <a:t>be </a:t>
            </a:r>
          </a:p>
          <a:p>
            <a:pPr lvl="1">
              <a:lnSpc>
                <a:spcPct val="120000"/>
              </a:lnSpc>
              <a:spcBef>
                <a:spcPts val="0"/>
              </a:spcBef>
              <a:spcAft>
                <a:spcPts val="600"/>
              </a:spcAft>
            </a:pPr>
            <a:r>
              <a:rPr lang="en-US" sz="2700" dirty="0" smtClean="0">
                <a:solidFill>
                  <a:schemeClr val="bg1">
                    <a:lumMod val="95000"/>
                  </a:schemeClr>
                </a:solidFill>
              </a:rPr>
              <a:t>a </a:t>
            </a:r>
            <a:r>
              <a:rPr lang="en-US" sz="2700" dirty="0">
                <a:solidFill>
                  <a:schemeClr val="bg1">
                    <a:lumMod val="95000"/>
                  </a:schemeClr>
                </a:solidFill>
              </a:rPr>
              <a:t>violation of applicable state and/or federal laws and regulations</a:t>
            </a:r>
          </a:p>
          <a:p>
            <a:pPr lvl="1">
              <a:lnSpc>
                <a:spcPct val="120000"/>
              </a:lnSpc>
              <a:spcBef>
                <a:spcPts val="0"/>
              </a:spcBef>
              <a:spcAft>
                <a:spcPts val="600"/>
              </a:spcAft>
            </a:pPr>
            <a:r>
              <a:rPr lang="en-US" sz="2700" dirty="0">
                <a:solidFill>
                  <a:schemeClr val="bg1">
                    <a:lumMod val="95000"/>
                  </a:schemeClr>
                </a:solidFill>
              </a:rPr>
              <a:t>a serious violation of University policy</a:t>
            </a:r>
          </a:p>
          <a:p>
            <a:pPr lvl="1">
              <a:lnSpc>
                <a:spcPct val="120000"/>
              </a:lnSpc>
              <a:spcBef>
                <a:spcPts val="0"/>
              </a:spcBef>
              <a:spcAft>
                <a:spcPts val="1200"/>
              </a:spcAft>
            </a:pPr>
            <a:r>
              <a:rPr lang="en-US" sz="2700" dirty="0">
                <a:solidFill>
                  <a:schemeClr val="bg1">
                    <a:lumMod val="95000"/>
                  </a:schemeClr>
                </a:solidFill>
              </a:rPr>
              <a:t>the use of University property, resources, or authority for personal gain or other non University-related purpose except as provided under University policy</a:t>
            </a:r>
          </a:p>
          <a:p>
            <a:pPr>
              <a:lnSpc>
                <a:spcPct val="120000"/>
              </a:lnSpc>
              <a:spcBef>
                <a:spcPts val="0"/>
              </a:spcBef>
              <a:spcAft>
                <a:spcPts val="1200"/>
              </a:spcAft>
            </a:pPr>
            <a:r>
              <a:rPr lang="en-US" sz="3100" dirty="0" smtClean="0">
                <a:solidFill>
                  <a:schemeClr val="bg1">
                    <a:lumMod val="95000"/>
                  </a:schemeClr>
                </a:solidFill>
              </a:rPr>
              <a:t>"</a:t>
            </a:r>
            <a:r>
              <a:rPr lang="en-US" sz="3100" dirty="0">
                <a:solidFill>
                  <a:schemeClr val="bg1">
                    <a:lumMod val="95000"/>
                  </a:schemeClr>
                </a:solidFill>
              </a:rPr>
              <a:t>Good Faith Report" is defined in this policy to be an allegation of wrongful conduct made by an individual who believes that wrongful conduct may have occurred. However, an allegation is not in good faith if it is made with reckless disregard for or willful ignorance of facts that would disprove the allegation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69474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solidFill>
                  <a:schemeClr val="bg1">
                    <a:lumMod val="95000"/>
                  </a:schemeClr>
                </a:solidFill>
              </a:rPr>
              <a:t>Whistleblower Policy</a:t>
            </a:r>
            <a:endParaRPr lang="en-US" dirty="0"/>
          </a:p>
        </p:txBody>
      </p:sp>
      <p:sp>
        <p:nvSpPr>
          <p:cNvPr id="3" name="Content Placeholder 2"/>
          <p:cNvSpPr>
            <a:spLocks noGrp="1"/>
          </p:cNvSpPr>
          <p:nvPr>
            <p:ph idx="1"/>
          </p:nvPr>
        </p:nvSpPr>
        <p:spPr>
          <a:xfrm>
            <a:off x="457200" y="1752600"/>
            <a:ext cx="8229600" cy="2971800"/>
          </a:xfrm>
        </p:spPr>
        <p:txBody>
          <a:bodyPr>
            <a:normAutofit fontScale="85000" lnSpcReduction="10000"/>
          </a:bodyPr>
          <a:lstStyle/>
          <a:p>
            <a:pPr>
              <a:spcBef>
                <a:spcPts val="0"/>
              </a:spcBef>
              <a:spcAft>
                <a:spcPts val="1200"/>
              </a:spcAft>
            </a:pPr>
            <a:r>
              <a:rPr lang="en-US" sz="3100" dirty="0">
                <a:solidFill>
                  <a:schemeClr val="bg1">
                    <a:lumMod val="95000"/>
                  </a:schemeClr>
                </a:solidFill>
              </a:rPr>
              <a:t>Protects individuals from reprisal by adverse academic or employment action taken within the University as a result of having disclosed wrongful conduct</a:t>
            </a:r>
          </a:p>
          <a:p>
            <a:pPr>
              <a:spcBef>
                <a:spcPts val="0"/>
              </a:spcBef>
              <a:spcAft>
                <a:spcPts val="1200"/>
              </a:spcAft>
            </a:pPr>
            <a:r>
              <a:rPr lang="en-US" sz="3100" dirty="0" smtClean="0">
                <a:solidFill>
                  <a:schemeClr val="bg1">
                    <a:lumMod val="95000"/>
                  </a:schemeClr>
                </a:solidFill>
              </a:rPr>
              <a:t>Provides </a:t>
            </a:r>
            <a:r>
              <a:rPr lang="en-US" sz="3100" dirty="0">
                <a:solidFill>
                  <a:schemeClr val="bg1">
                    <a:lumMod val="95000"/>
                  </a:schemeClr>
                </a:solidFill>
              </a:rPr>
              <a:t>individuals who believe they have been subject to reprisal a process to seek relief from retaliatory acts that fall within the authority of the University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4843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95000"/>
                  </a:schemeClr>
                </a:solidFill>
              </a:rPr>
              <a:t>What are Internal </a:t>
            </a:r>
            <a:r>
              <a:rPr lang="en-US" dirty="0" smtClean="0">
                <a:solidFill>
                  <a:schemeClr val="bg1">
                    <a:lumMod val="95000"/>
                  </a:schemeClr>
                </a:solidFill>
              </a:rPr>
              <a:t>Controls</a:t>
            </a:r>
            <a:r>
              <a:rPr lang="en-US" dirty="0">
                <a:solidFill>
                  <a:schemeClr val="bg1">
                    <a:lumMod val="95000"/>
                  </a:schemeClr>
                </a:solidFill>
              </a:rPr>
              <a:t>?</a:t>
            </a:r>
          </a:p>
        </p:txBody>
      </p:sp>
      <p:sp>
        <p:nvSpPr>
          <p:cNvPr id="3" name="Content Placeholder 2"/>
          <p:cNvSpPr>
            <a:spLocks noGrp="1"/>
          </p:cNvSpPr>
          <p:nvPr>
            <p:ph idx="1"/>
          </p:nvPr>
        </p:nvSpPr>
        <p:spPr>
          <a:xfrm>
            <a:off x="457200" y="1600201"/>
            <a:ext cx="8229600" cy="1295400"/>
          </a:xfrm>
        </p:spPr>
        <p:txBody>
          <a:bodyPr>
            <a:normAutofit/>
          </a:bodyPr>
          <a:lstStyle/>
          <a:p>
            <a:pPr marL="0" indent="0">
              <a:spcBef>
                <a:spcPts val="0"/>
              </a:spcBef>
              <a:buNone/>
            </a:pPr>
            <a:r>
              <a:rPr lang="en-US" sz="2400" dirty="0" smtClean="0">
                <a:solidFill>
                  <a:schemeClr val="bg1">
                    <a:lumMod val="95000"/>
                  </a:schemeClr>
                </a:solidFill>
              </a:rPr>
              <a:t>Internal Controls are processes </a:t>
            </a:r>
            <a:r>
              <a:rPr lang="en-US" sz="2400" dirty="0">
                <a:solidFill>
                  <a:schemeClr val="bg1">
                    <a:lumMod val="95000"/>
                  </a:schemeClr>
                </a:solidFill>
              </a:rPr>
              <a:t>that provide reasonable (not absolute) assurance that </a:t>
            </a:r>
            <a:r>
              <a:rPr lang="en-US" sz="2400" dirty="0" smtClean="0">
                <a:solidFill>
                  <a:schemeClr val="bg1">
                    <a:lumMod val="95000"/>
                  </a:schemeClr>
                </a:solidFill>
              </a:rPr>
              <a:t>particular objectives </a:t>
            </a:r>
            <a:r>
              <a:rPr lang="en-US" sz="2400" dirty="0">
                <a:solidFill>
                  <a:schemeClr val="bg1">
                    <a:lumMod val="95000"/>
                  </a:schemeClr>
                </a:solidFill>
              </a:rPr>
              <a:t>are achieved.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
        <p:nvSpPr>
          <p:cNvPr id="6" name="TextBox 5"/>
          <p:cNvSpPr txBox="1"/>
          <p:nvPr/>
        </p:nvSpPr>
        <p:spPr>
          <a:xfrm>
            <a:off x="609600" y="2971800"/>
            <a:ext cx="7467600" cy="3093154"/>
          </a:xfrm>
          <a:prstGeom prst="rect">
            <a:avLst/>
          </a:prstGeom>
          <a:noFill/>
        </p:spPr>
        <p:txBody>
          <a:bodyPr wrap="square" rtlCol="0">
            <a:spAutoFit/>
          </a:bodyPr>
          <a:lstStyle/>
          <a:p>
            <a:pPr>
              <a:spcAft>
                <a:spcPts val="600"/>
              </a:spcAft>
            </a:pPr>
            <a:r>
              <a:rPr lang="en-US" sz="2400" dirty="0">
                <a:solidFill>
                  <a:schemeClr val="bg1">
                    <a:lumMod val="95000"/>
                  </a:schemeClr>
                </a:solidFill>
              </a:rPr>
              <a:t>Control activities include a range of activities </a:t>
            </a:r>
            <a:r>
              <a:rPr lang="en-US" sz="2400" dirty="0" smtClean="0">
                <a:solidFill>
                  <a:schemeClr val="bg1">
                    <a:lumMod val="95000"/>
                  </a:schemeClr>
                </a:solidFill>
              </a:rPr>
              <a:t>such as</a:t>
            </a:r>
            <a:r>
              <a:rPr lang="en-US" sz="2400" dirty="0">
                <a:solidFill>
                  <a:schemeClr val="bg1">
                    <a:lumMod val="95000"/>
                  </a:schemeClr>
                </a:solidFill>
              </a:rPr>
              <a:t>:</a:t>
            </a:r>
          </a:p>
          <a:p>
            <a:r>
              <a:rPr lang="en-US" sz="2400" dirty="0">
                <a:solidFill>
                  <a:schemeClr val="bg1">
                    <a:lumMod val="95000"/>
                  </a:schemeClr>
                </a:solidFill>
              </a:rPr>
              <a:t>        – Approvals</a:t>
            </a:r>
          </a:p>
          <a:p>
            <a:r>
              <a:rPr lang="en-US" sz="2400" dirty="0">
                <a:solidFill>
                  <a:schemeClr val="bg1">
                    <a:lumMod val="95000"/>
                  </a:schemeClr>
                </a:solidFill>
              </a:rPr>
              <a:t>        – Authorizations</a:t>
            </a:r>
          </a:p>
          <a:p>
            <a:r>
              <a:rPr lang="en-US" sz="2400" dirty="0">
                <a:solidFill>
                  <a:schemeClr val="bg1">
                    <a:lumMod val="95000"/>
                  </a:schemeClr>
                </a:solidFill>
              </a:rPr>
              <a:t>        – Verifications</a:t>
            </a:r>
          </a:p>
          <a:p>
            <a:r>
              <a:rPr lang="en-US" sz="2400" dirty="0">
                <a:solidFill>
                  <a:schemeClr val="bg1">
                    <a:lumMod val="95000"/>
                  </a:schemeClr>
                </a:solidFill>
              </a:rPr>
              <a:t>        – Reconciliations</a:t>
            </a:r>
          </a:p>
          <a:p>
            <a:r>
              <a:rPr lang="en-US" sz="2400" dirty="0">
                <a:solidFill>
                  <a:schemeClr val="bg1">
                    <a:lumMod val="95000"/>
                  </a:schemeClr>
                </a:solidFill>
              </a:rPr>
              <a:t>        – Security of assets</a:t>
            </a:r>
          </a:p>
          <a:p>
            <a:r>
              <a:rPr lang="en-US" sz="2400" dirty="0">
                <a:solidFill>
                  <a:schemeClr val="bg1">
                    <a:lumMod val="95000"/>
                  </a:schemeClr>
                </a:solidFill>
              </a:rPr>
              <a:t>        – Segregation of duties</a:t>
            </a:r>
          </a:p>
          <a:p>
            <a:endParaRPr lang="en-US" sz="2200" dirty="0"/>
          </a:p>
        </p:txBody>
      </p:sp>
    </p:spTree>
    <p:extLst>
      <p:ext uri="{BB962C8B-B14F-4D97-AF65-F5344CB8AC3E}">
        <p14:creationId xmlns:p14="http://schemas.microsoft.com/office/powerpoint/2010/main" val="2333355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a:solidFill>
                  <a:schemeClr val="bg1">
                    <a:lumMod val="95000"/>
                  </a:schemeClr>
                </a:solidFill>
              </a:rPr>
              <a:t>U</a:t>
            </a:r>
            <a:r>
              <a:rPr lang="en-US" dirty="0" smtClean="0">
                <a:solidFill>
                  <a:schemeClr val="bg1">
                    <a:lumMod val="95000"/>
                  </a:schemeClr>
                </a:solidFill>
              </a:rPr>
              <a:t>nrelated Business Income</a:t>
            </a:r>
            <a:endParaRPr lang="en-US" dirty="0"/>
          </a:p>
        </p:txBody>
      </p:sp>
      <p:sp>
        <p:nvSpPr>
          <p:cNvPr id="3" name="Content Placeholder 2"/>
          <p:cNvSpPr>
            <a:spLocks noGrp="1"/>
          </p:cNvSpPr>
          <p:nvPr>
            <p:ph idx="1"/>
          </p:nvPr>
        </p:nvSpPr>
        <p:spPr>
          <a:xfrm>
            <a:off x="457200" y="1752600"/>
            <a:ext cx="8229600" cy="2971800"/>
          </a:xfrm>
        </p:spPr>
        <p:txBody>
          <a:bodyPr>
            <a:normAutofit fontScale="62500" lnSpcReduction="20000"/>
          </a:bodyPr>
          <a:lstStyle/>
          <a:p>
            <a:pPr>
              <a:spcBef>
                <a:spcPts val="0"/>
              </a:spcBef>
              <a:spcAft>
                <a:spcPts val="1200"/>
              </a:spcAft>
            </a:pPr>
            <a:r>
              <a:rPr lang="en-US" sz="3100" dirty="0" smtClean="0">
                <a:solidFill>
                  <a:schemeClr val="bg1">
                    <a:lumMod val="95000"/>
                  </a:schemeClr>
                </a:solidFill>
              </a:rPr>
              <a:t>Anything, not related to our primary mission of educating, that we sell to ANYONE</a:t>
            </a:r>
          </a:p>
          <a:p>
            <a:pPr lvl="1">
              <a:lnSpc>
                <a:spcPct val="120000"/>
              </a:lnSpc>
              <a:spcBef>
                <a:spcPts val="0"/>
              </a:spcBef>
            </a:pPr>
            <a:r>
              <a:rPr lang="en-US" sz="2700" dirty="0" smtClean="0">
                <a:solidFill>
                  <a:schemeClr val="bg1">
                    <a:lumMod val="95000"/>
                  </a:schemeClr>
                </a:solidFill>
              </a:rPr>
              <a:t>T-Shirts</a:t>
            </a:r>
          </a:p>
          <a:p>
            <a:pPr lvl="1">
              <a:lnSpc>
                <a:spcPct val="120000"/>
              </a:lnSpc>
              <a:spcBef>
                <a:spcPts val="0"/>
              </a:spcBef>
            </a:pPr>
            <a:r>
              <a:rPr lang="en-US" sz="2700" dirty="0" smtClean="0">
                <a:solidFill>
                  <a:schemeClr val="bg1">
                    <a:lumMod val="95000"/>
                  </a:schemeClr>
                </a:solidFill>
              </a:rPr>
              <a:t>Medical equipment</a:t>
            </a:r>
          </a:p>
          <a:p>
            <a:pPr lvl="1">
              <a:lnSpc>
                <a:spcPct val="120000"/>
              </a:lnSpc>
              <a:spcBef>
                <a:spcPts val="0"/>
              </a:spcBef>
            </a:pPr>
            <a:r>
              <a:rPr lang="en-US" sz="2700" dirty="0" smtClean="0">
                <a:solidFill>
                  <a:schemeClr val="bg1">
                    <a:lumMod val="95000"/>
                  </a:schemeClr>
                </a:solidFill>
              </a:rPr>
              <a:t>Ad revenue</a:t>
            </a:r>
          </a:p>
          <a:p>
            <a:pPr lvl="1">
              <a:lnSpc>
                <a:spcPct val="120000"/>
              </a:lnSpc>
              <a:spcBef>
                <a:spcPts val="0"/>
              </a:spcBef>
            </a:pPr>
            <a:r>
              <a:rPr lang="en-US" sz="2700" dirty="0" smtClean="0">
                <a:solidFill>
                  <a:schemeClr val="bg1">
                    <a:lumMod val="95000"/>
                  </a:schemeClr>
                </a:solidFill>
              </a:rPr>
              <a:t>Equipment rental</a:t>
            </a:r>
          </a:p>
          <a:p>
            <a:pPr lvl="1">
              <a:lnSpc>
                <a:spcPct val="120000"/>
              </a:lnSpc>
              <a:spcBef>
                <a:spcPts val="0"/>
              </a:spcBef>
            </a:pPr>
            <a:r>
              <a:rPr lang="en-US" sz="2700" dirty="0" smtClean="0">
                <a:solidFill>
                  <a:schemeClr val="bg1">
                    <a:lumMod val="95000"/>
                  </a:schemeClr>
                </a:solidFill>
              </a:rPr>
              <a:t>Space rental (if we provide </a:t>
            </a:r>
            <a:r>
              <a:rPr lang="en-US" sz="2700" smtClean="0">
                <a:solidFill>
                  <a:schemeClr val="bg1">
                    <a:lumMod val="95000"/>
                  </a:schemeClr>
                </a:solidFill>
              </a:rPr>
              <a:t>any service)</a:t>
            </a:r>
            <a:endParaRPr lang="en-US" sz="2700" dirty="0" smtClean="0">
              <a:solidFill>
                <a:schemeClr val="bg1">
                  <a:lumMod val="95000"/>
                </a:schemeClr>
              </a:solidFill>
            </a:endParaRPr>
          </a:p>
          <a:p>
            <a:pPr lvl="1">
              <a:spcBef>
                <a:spcPts val="0"/>
              </a:spcBef>
              <a:spcAft>
                <a:spcPts val="1200"/>
              </a:spcAft>
            </a:pPr>
            <a:r>
              <a:rPr lang="en-US" sz="2700" dirty="0" smtClean="0">
                <a:solidFill>
                  <a:schemeClr val="bg1">
                    <a:lumMod val="95000"/>
                  </a:schemeClr>
                </a:solidFill>
              </a:rPr>
              <a:t>Etc.</a:t>
            </a:r>
            <a:endParaRPr lang="en-US" sz="2700" dirty="0">
              <a:solidFill>
                <a:schemeClr val="bg1">
                  <a:lumMod val="95000"/>
                </a:schemeClr>
              </a:solidFill>
            </a:endParaRPr>
          </a:p>
          <a:p>
            <a:pPr>
              <a:spcBef>
                <a:spcPts val="0"/>
              </a:spcBef>
              <a:spcAft>
                <a:spcPts val="1200"/>
              </a:spcAft>
            </a:pPr>
            <a:r>
              <a:rPr lang="en-US" sz="3100" dirty="0" smtClean="0">
                <a:solidFill>
                  <a:schemeClr val="bg1">
                    <a:lumMod val="95000"/>
                  </a:schemeClr>
                </a:solidFill>
              </a:rPr>
              <a:t>We must also charge sales tax on everything we sell. While the University is tax exempt, students are not.</a:t>
            </a:r>
            <a:endParaRPr lang="en-US" sz="31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9057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Why Do We Need </a:t>
            </a:r>
            <a:r>
              <a:rPr lang="en-US" dirty="0">
                <a:solidFill>
                  <a:schemeClr val="bg1">
                    <a:lumMod val="95000"/>
                  </a:schemeClr>
                </a:solidFill>
              </a:rPr>
              <a:t>Internal </a:t>
            </a:r>
            <a:r>
              <a:rPr lang="en-US" dirty="0" smtClean="0">
                <a:solidFill>
                  <a:schemeClr val="bg1">
                    <a:lumMod val="95000"/>
                  </a:schemeClr>
                </a:solidFill>
              </a:rPr>
              <a:t>Controls</a:t>
            </a:r>
            <a:r>
              <a:rPr lang="en-US" dirty="0">
                <a:solidFill>
                  <a:schemeClr val="bg1">
                    <a:lumMod val="95000"/>
                  </a:schemeClr>
                </a:solidFill>
              </a:rPr>
              <a:t>?</a:t>
            </a:r>
          </a:p>
        </p:txBody>
      </p:sp>
      <p:sp>
        <p:nvSpPr>
          <p:cNvPr id="3" name="Content Placeholder 2"/>
          <p:cNvSpPr>
            <a:spLocks noGrp="1"/>
          </p:cNvSpPr>
          <p:nvPr>
            <p:ph idx="1"/>
          </p:nvPr>
        </p:nvSpPr>
        <p:spPr>
          <a:xfrm>
            <a:off x="838200" y="1600201"/>
            <a:ext cx="7848600" cy="4038600"/>
          </a:xfrm>
        </p:spPr>
        <p:txBody>
          <a:bodyPr>
            <a:normAutofit/>
          </a:bodyPr>
          <a:lstStyle/>
          <a:p>
            <a:pPr marL="0" indent="0">
              <a:spcBef>
                <a:spcPts val="0"/>
              </a:spcBef>
              <a:spcAft>
                <a:spcPts val="600"/>
              </a:spcAft>
              <a:buNone/>
            </a:pPr>
            <a:r>
              <a:rPr lang="en-US" sz="2400" dirty="0" smtClean="0">
                <a:solidFill>
                  <a:schemeClr val="bg1">
                    <a:lumMod val="95000"/>
                  </a:schemeClr>
                </a:solidFill>
              </a:rPr>
              <a:t>We </a:t>
            </a:r>
            <a:r>
              <a:rPr lang="en-US" sz="2400" dirty="0">
                <a:solidFill>
                  <a:schemeClr val="bg1">
                    <a:lumMod val="95000"/>
                  </a:schemeClr>
                </a:solidFill>
              </a:rPr>
              <a:t>use Internal Controls for the following purposes:</a:t>
            </a:r>
          </a:p>
          <a:p>
            <a:pPr lvl="1"/>
            <a:r>
              <a:rPr lang="en-US" sz="2400" dirty="0" smtClean="0">
                <a:solidFill>
                  <a:schemeClr val="bg1">
                    <a:lumMod val="95000"/>
                  </a:schemeClr>
                </a:solidFill>
              </a:rPr>
              <a:t>Protect MUW/State </a:t>
            </a:r>
            <a:r>
              <a:rPr lang="en-US" sz="2400" dirty="0">
                <a:solidFill>
                  <a:schemeClr val="bg1">
                    <a:lumMod val="95000"/>
                  </a:schemeClr>
                </a:solidFill>
              </a:rPr>
              <a:t>of MS Assets</a:t>
            </a:r>
          </a:p>
          <a:p>
            <a:pPr lvl="1"/>
            <a:r>
              <a:rPr lang="en-US" sz="2400" dirty="0" smtClean="0">
                <a:solidFill>
                  <a:schemeClr val="bg1">
                    <a:lumMod val="95000"/>
                  </a:schemeClr>
                </a:solidFill>
              </a:rPr>
              <a:t>Ensure </a:t>
            </a:r>
            <a:r>
              <a:rPr lang="en-US" sz="2400" dirty="0">
                <a:solidFill>
                  <a:schemeClr val="bg1">
                    <a:lumMod val="95000"/>
                  </a:schemeClr>
                </a:solidFill>
              </a:rPr>
              <a:t>Records are Accurate</a:t>
            </a:r>
          </a:p>
          <a:p>
            <a:pPr lvl="1"/>
            <a:r>
              <a:rPr lang="en-US" sz="2400" dirty="0" smtClean="0">
                <a:solidFill>
                  <a:schemeClr val="bg1">
                    <a:lumMod val="95000"/>
                  </a:schemeClr>
                </a:solidFill>
              </a:rPr>
              <a:t>Promote </a:t>
            </a:r>
            <a:r>
              <a:rPr lang="en-US" sz="2400" dirty="0">
                <a:solidFill>
                  <a:schemeClr val="bg1">
                    <a:lumMod val="95000"/>
                  </a:schemeClr>
                </a:solidFill>
              </a:rPr>
              <a:t>Operational Effectiveness &amp; Efficiency</a:t>
            </a:r>
          </a:p>
          <a:p>
            <a:pPr lvl="1"/>
            <a:r>
              <a:rPr lang="en-US" sz="2400" dirty="0" smtClean="0">
                <a:solidFill>
                  <a:schemeClr val="bg1">
                    <a:lumMod val="95000"/>
                  </a:schemeClr>
                </a:solidFill>
              </a:rPr>
              <a:t>Encourage </a:t>
            </a:r>
            <a:r>
              <a:rPr lang="en-US" sz="2400" dirty="0">
                <a:solidFill>
                  <a:schemeClr val="bg1">
                    <a:lumMod val="95000"/>
                  </a:schemeClr>
                </a:solidFill>
              </a:rPr>
              <a:t>Adherence to Policies</a:t>
            </a:r>
          </a:p>
          <a:p>
            <a:pPr lvl="1"/>
            <a:r>
              <a:rPr lang="en-US" sz="2400" dirty="0" smtClean="0">
                <a:solidFill>
                  <a:schemeClr val="bg1">
                    <a:lumMod val="95000"/>
                  </a:schemeClr>
                </a:solidFill>
              </a:rPr>
              <a:t>Ensure </a:t>
            </a:r>
            <a:r>
              <a:rPr lang="en-US" sz="2400" dirty="0">
                <a:solidFill>
                  <a:schemeClr val="bg1">
                    <a:lumMod val="95000"/>
                  </a:schemeClr>
                </a:solidFill>
              </a:rPr>
              <a:t>Compliance with Laws, Regulations, and Contracts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7664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Types of </a:t>
            </a:r>
            <a:r>
              <a:rPr lang="en-US" dirty="0">
                <a:solidFill>
                  <a:schemeClr val="bg1">
                    <a:lumMod val="95000"/>
                  </a:schemeClr>
                </a:solidFill>
              </a:rPr>
              <a:t>Internal </a:t>
            </a:r>
            <a:r>
              <a:rPr lang="en-US" dirty="0" smtClean="0">
                <a:solidFill>
                  <a:schemeClr val="bg1">
                    <a:lumMod val="95000"/>
                  </a:schemeClr>
                </a:solidFill>
              </a:rPr>
              <a:t>Controls</a:t>
            </a:r>
            <a:endParaRPr lang="en-US" dirty="0"/>
          </a:p>
        </p:txBody>
      </p:sp>
      <p:sp>
        <p:nvSpPr>
          <p:cNvPr id="3" name="Text Placeholder 2"/>
          <p:cNvSpPr>
            <a:spLocks noGrp="1"/>
          </p:cNvSpPr>
          <p:nvPr>
            <p:ph type="body" idx="1"/>
          </p:nvPr>
        </p:nvSpPr>
        <p:spPr>
          <a:xfrm>
            <a:off x="457994" y="2057400"/>
            <a:ext cx="4040188" cy="414883"/>
          </a:xfrm>
        </p:spPr>
        <p:txBody>
          <a:bodyPr>
            <a:normAutofit/>
          </a:bodyPr>
          <a:lstStyle/>
          <a:p>
            <a:pPr algn="ctr"/>
            <a:r>
              <a:rPr lang="en-US" sz="1900" u="sng" dirty="0">
                <a:solidFill>
                  <a:schemeClr val="bg1">
                    <a:lumMod val="95000"/>
                  </a:schemeClr>
                </a:solidFill>
              </a:rPr>
              <a:t>PREVENTIVE</a:t>
            </a:r>
          </a:p>
        </p:txBody>
      </p:sp>
      <p:sp>
        <p:nvSpPr>
          <p:cNvPr id="4" name="Content Placeholder 3"/>
          <p:cNvSpPr>
            <a:spLocks noGrp="1"/>
          </p:cNvSpPr>
          <p:nvPr>
            <p:ph sz="half" idx="2"/>
          </p:nvPr>
        </p:nvSpPr>
        <p:spPr>
          <a:xfrm>
            <a:off x="384174" y="2438400"/>
            <a:ext cx="4158277" cy="2895600"/>
          </a:xfrm>
        </p:spPr>
        <p:txBody>
          <a:bodyPr>
            <a:normAutofit lnSpcReduction="10000"/>
          </a:bodyPr>
          <a:lstStyle/>
          <a:p>
            <a:pPr marL="0" indent="0">
              <a:spcBef>
                <a:spcPts val="0"/>
              </a:spcBef>
              <a:spcAft>
                <a:spcPts val="600"/>
              </a:spcAft>
              <a:buNone/>
            </a:pPr>
            <a:r>
              <a:rPr lang="en-US" sz="1900" dirty="0">
                <a:solidFill>
                  <a:schemeClr val="bg1">
                    <a:lumMod val="95000"/>
                  </a:schemeClr>
                </a:solidFill>
              </a:rPr>
              <a:t>Proactive controls to prevent loss</a:t>
            </a:r>
          </a:p>
          <a:p>
            <a:pPr marL="0" indent="0">
              <a:lnSpc>
                <a:spcPct val="110000"/>
              </a:lnSpc>
              <a:spcBef>
                <a:spcPts val="0"/>
              </a:spcBef>
              <a:spcAft>
                <a:spcPts val="600"/>
              </a:spcAft>
              <a:buNone/>
            </a:pPr>
            <a:r>
              <a:rPr lang="en-US" sz="1900" dirty="0" smtClean="0">
                <a:solidFill>
                  <a:schemeClr val="bg1">
                    <a:lumMod val="95000"/>
                  </a:schemeClr>
                </a:solidFill>
              </a:rPr>
              <a:t>Designed </a:t>
            </a:r>
            <a:r>
              <a:rPr lang="en-US" sz="1900" dirty="0">
                <a:solidFill>
                  <a:schemeClr val="bg1">
                    <a:lumMod val="95000"/>
                  </a:schemeClr>
                </a:solidFill>
              </a:rPr>
              <a:t>to discourage errors </a:t>
            </a:r>
            <a:r>
              <a:rPr lang="en-US" sz="1900" dirty="0" smtClean="0">
                <a:solidFill>
                  <a:schemeClr val="bg1">
                    <a:lumMod val="95000"/>
                  </a:schemeClr>
                </a:solidFill>
              </a:rPr>
              <a:t>or prevent </a:t>
            </a:r>
            <a:r>
              <a:rPr lang="en-US" sz="1900" dirty="0">
                <a:solidFill>
                  <a:schemeClr val="bg1">
                    <a:lumMod val="95000"/>
                  </a:schemeClr>
                </a:solidFill>
              </a:rPr>
              <a:t>irregularities </a:t>
            </a:r>
            <a:r>
              <a:rPr lang="en-US" sz="1900" dirty="0" smtClean="0">
                <a:solidFill>
                  <a:schemeClr val="bg1">
                    <a:lumMod val="95000"/>
                  </a:schemeClr>
                </a:solidFill>
              </a:rPr>
              <a:t>from occurring</a:t>
            </a:r>
          </a:p>
          <a:p>
            <a:pPr marL="0" indent="0">
              <a:buNone/>
            </a:pPr>
            <a:r>
              <a:rPr lang="en-US" sz="1900" dirty="0" smtClean="0">
                <a:solidFill>
                  <a:schemeClr val="bg1">
                    <a:lumMod val="95000"/>
                  </a:schemeClr>
                </a:solidFill>
              </a:rPr>
              <a:t>Examples:</a:t>
            </a:r>
          </a:p>
          <a:p>
            <a:pPr>
              <a:lnSpc>
                <a:spcPct val="110000"/>
              </a:lnSpc>
              <a:spcBef>
                <a:spcPts val="0"/>
              </a:spcBef>
              <a:spcAft>
                <a:spcPts val="300"/>
              </a:spcAft>
              <a:buFont typeface="Calibri" panose="020F0502020204030204" pitchFamily="34" charset="0"/>
              <a:buChar char="—"/>
            </a:pPr>
            <a:r>
              <a:rPr lang="en-US" sz="2000" dirty="0">
                <a:solidFill>
                  <a:schemeClr val="bg1">
                    <a:lumMod val="95000"/>
                  </a:schemeClr>
                </a:solidFill>
              </a:rPr>
              <a:t>Segregation of Duties</a:t>
            </a:r>
          </a:p>
          <a:p>
            <a:pPr>
              <a:lnSpc>
                <a:spcPct val="110000"/>
              </a:lnSpc>
              <a:spcBef>
                <a:spcPts val="0"/>
              </a:spcBef>
              <a:spcAft>
                <a:spcPts val="300"/>
              </a:spcAft>
              <a:buFont typeface="Calibri" panose="020F0502020204030204" pitchFamily="34" charset="0"/>
              <a:buChar char="—"/>
            </a:pPr>
            <a:r>
              <a:rPr lang="en-US" sz="2000" dirty="0">
                <a:solidFill>
                  <a:schemeClr val="bg1">
                    <a:lumMod val="95000"/>
                  </a:schemeClr>
                </a:solidFill>
              </a:rPr>
              <a:t>Transaction Approvals</a:t>
            </a:r>
          </a:p>
          <a:p>
            <a:pPr>
              <a:lnSpc>
                <a:spcPct val="110000"/>
              </a:lnSpc>
              <a:spcBef>
                <a:spcPts val="0"/>
              </a:spcBef>
              <a:spcAft>
                <a:spcPts val="300"/>
              </a:spcAft>
              <a:buFont typeface="Calibri" panose="020F0502020204030204" pitchFamily="34" charset="0"/>
              <a:buChar char="—"/>
            </a:pPr>
            <a:r>
              <a:rPr lang="en-US" sz="2000" dirty="0">
                <a:solidFill>
                  <a:schemeClr val="bg1">
                    <a:lumMod val="95000"/>
                  </a:schemeClr>
                </a:solidFill>
              </a:rPr>
              <a:t>Adequate Documentation</a:t>
            </a:r>
          </a:p>
          <a:p>
            <a:pPr>
              <a:lnSpc>
                <a:spcPct val="110000"/>
              </a:lnSpc>
              <a:spcBef>
                <a:spcPts val="0"/>
              </a:spcBef>
              <a:spcAft>
                <a:spcPts val="300"/>
              </a:spcAft>
              <a:buFont typeface="Calibri" panose="020F0502020204030204" pitchFamily="34" charset="0"/>
              <a:buChar char="—"/>
            </a:pPr>
            <a:r>
              <a:rPr lang="en-US" sz="2000" dirty="0">
                <a:solidFill>
                  <a:schemeClr val="bg1">
                    <a:lumMod val="95000"/>
                  </a:schemeClr>
                </a:solidFill>
              </a:rPr>
              <a:t>Physical Control over Assets</a:t>
            </a:r>
          </a:p>
          <a:p>
            <a:pPr marL="0" indent="0">
              <a:buNone/>
            </a:pPr>
            <a:endParaRPr lang="en-US" sz="1900" dirty="0">
              <a:solidFill>
                <a:schemeClr val="bg1">
                  <a:lumMod val="95000"/>
                </a:schemeClr>
              </a:solidFill>
            </a:endParaRPr>
          </a:p>
        </p:txBody>
      </p:sp>
      <p:sp>
        <p:nvSpPr>
          <p:cNvPr id="5" name="Text Placeholder 4"/>
          <p:cNvSpPr>
            <a:spLocks noGrp="1"/>
          </p:cNvSpPr>
          <p:nvPr>
            <p:ph type="body" sz="quarter" idx="3"/>
          </p:nvPr>
        </p:nvSpPr>
        <p:spPr>
          <a:xfrm>
            <a:off x="4557226" y="2044423"/>
            <a:ext cx="4041775" cy="427860"/>
          </a:xfrm>
        </p:spPr>
        <p:txBody>
          <a:bodyPr>
            <a:normAutofit/>
          </a:bodyPr>
          <a:lstStyle/>
          <a:p>
            <a:pPr algn="ctr"/>
            <a:r>
              <a:rPr lang="en-US" sz="1900" u="sng" dirty="0">
                <a:solidFill>
                  <a:schemeClr val="bg1">
                    <a:lumMod val="95000"/>
                  </a:schemeClr>
                </a:solidFill>
              </a:rPr>
              <a:t>DETECTIVE</a:t>
            </a:r>
          </a:p>
        </p:txBody>
      </p:sp>
      <p:sp>
        <p:nvSpPr>
          <p:cNvPr id="6" name="Content Placeholder 5"/>
          <p:cNvSpPr>
            <a:spLocks noGrp="1"/>
          </p:cNvSpPr>
          <p:nvPr>
            <p:ph sz="quarter" idx="4"/>
          </p:nvPr>
        </p:nvSpPr>
        <p:spPr>
          <a:xfrm>
            <a:off x="4572000" y="2438400"/>
            <a:ext cx="4041775" cy="2895600"/>
          </a:xfrm>
        </p:spPr>
        <p:txBody>
          <a:bodyPr>
            <a:normAutofit/>
          </a:bodyPr>
          <a:lstStyle/>
          <a:p>
            <a:pPr marL="0" indent="0">
              <a:spcBef>
                <a:spcPts val="0"/>
              </a:spcBef>
              <a:spcAft>
                <a:spcPts val="600"/>
              </a:spcAft>
              <a:buNone/>
            </a:pPr>
            <a:r>
              <a:rPr lang="en-US" sz="1900" dirty="0">
                <a:solidFill>
                  <a:schemeClr val="bg1">
                    <a:lumMod val="95000"/>
                  </a:schemeClr>
                </a:solidFill>
              </a:rPr>
              <a:t>Provide evidence a loss has occurred</a:t>
            </a:r>
          </a:p>
          <a:p>
            <a:pPr marL="0" indent="0">
              <a:spcBef>
                <a:spcPts val="0"/>
              </a:spcBef>
              <a:spcAft>
                <a:spcPts val="600"/>
              </a:spcAft>
              <a:buNone/>
            </a:pPr>
            <a:r>
              <a:rPr lang="en-US" sz="1900" dirty="0" smtClean="0">
                <a:solidFill>
                  <a:schemeClr val="bg1">
                    <a:lumMod val="95000"/>
                  </a:schemeClr>
                </a:solidFill>
              </a:rPr>
              <a:t>Designed </a:t>
            </a:r>
            <a:r>
              <a:rPr lang="en-US" sz="1900" dirty="0">
                <a:solidFill>
                  <a:schemeClr val="bg1">
                    <a:lumMod val="95000"/>
                  </a:schemeClr>
                </a:solidFill>
              </a:rPr>
              <a:t>to find errors </a:t>
            </a:r>
            <a:r>
              <a:rPr lang="en-US" sz="1900" dirty="0" smtClean="0">
                <a:solidFill>
                  <a:schemeClr val="bg1">
                    <a:lumMod val="95000"/>
                  </a:schemeClr>
                </a:solidFill>
              </a:rPr>
              <a:t>or irregularities </a:t>
            </a:r>
            <a:r>
              <a:rPr lang="en-US" sz="1900" dirty="0">
                <a:solidFill>
                  <a:schemeClr val="bg1">
                    <a:lumMod val="95000"/>
                  </a:schemeClr>
                </a:solidFill>
              </a:rPr>
              <a:t>after they </a:t>
            </a:r>
            <a:r>
              <a:rPr lang="en-US" sz="1900" dirty="0" smtClean="0">
                <a:solidFill>
                  <a:schemeClr val="bg1">
                    <a:lumMod val="95000"/>
                  </a:schemeClr>
                </a:solidFill>
              </a:rPr>
              <a:t>have occurred</a:t>
            </a:r>
          </a:p>
          <a:p>
            <a:pPr marL="0" indent="0">
              <a:spcBef>
                <a:spcPts val="0"/>
              </a:spcBef>
              <a:spcAft>
                <a:spcPts val="600"/>
              </a:spcAft>
              <a:buNone/>
            </a:pPr>
            <a:r>
              <a:rPr lang="en-US" sz="1900" dirty="0" smtClean="0">
                <a:solidFill>
                  <a:schemeClr val="bg1">
                    <a:lumMod val="95000"/>
                  </a:schemeClr>
                </a:solidFill>
              </a:rPr>
              <a:t>Examples:</a:t>
            </a:r>
          </a:p>
          <a:p>
            <a:pPr>
              <a:spcBef>
                <a:spcPts val="0"/>
              </a:spcBef>
              <a:spcAft>
                <a:spcPts val="300"/>
              </a:spcAft>
              <a:buFont typeface="Calibri" panose="020F0502020204030204" pitchFamily="34" charset="0"/>
              <a:buChar char="—"/>
            </a:pPr>
            <a:r>
              <a:rPr lang="en-US" sz="2000" dirty="0">
                <a:solidFill>
                  <a:schemeClr val="bg1">
                    <a:lumMod val="95000"/>
                  </a:schemeClr>
                </a:solidFill>
              </a:rPr>
              <a:t>Reviews</a:t>
            </a:r>
          </a:p>
          <a:p>
            <a:pPr>
              <a:spcBef>
                <a:spcPts val="0"/>
              </a:spcBef>
              <a:spcAft>
                <a:spcPts val="300"/>
              </a:spcAft>
              <a:buFont typeface="Calibri" panose="020F0502020204030204" pitchFamily="34" charset="0"/>
              <a:buChar char="—"/>
            </a:pPr>
            <a:r>
              <a:rPr lang="en-US" sz="2000" dirty="0">
                <a:solidFill>
                  <a:schemeClr val="bg1">
                    <a:lumMod val="95000"/>
                  </a:schemeClr>
                </a:solidFill>
              </a:rPr>
              <a:t>Reconciliations</a:t>
            </a:r>
          </a:p>
          <a:p>
            <a:pPr>
              <a:spcBef>
                <a:spcPts val="0"/>
              </a:spcBef>
              <a:spcAft>
                <a:spcPts val="300"/>
              </a:spcAft>
              <a:buFont typeface="Calibri" panose="020F0502020204030204" pitchFamily="34" charset="0"/>
              <a:buChar char="—"/>
            </a:pPr>
            <a:r>
              <a:rPr lang="en-US" sz="2000" dirty="0">
                <a:solidFill>
                  <a:schemeClr val="bg1">
                    <a:lumMod val="95000"/>
                  </a:schemeClr>
                </a:solidFill>
              </a:rPr>
              <a:t>Physical Inventories</a:t>
            </a:r>
          </a:p>
          <a:p>
            <a:pPr>
              <a:spcBef>
                <a:spcPts val="0"/>
              </a:spcBef>
              <a:spcAft>
                <a:spcPts val="300"/>
              </a:spcAft>
              <a:buFont typeface="Calibri" panose="020F0502020204030204" pitchFamily="34" charset="0"/>
              <a:buChar char="—"/>
            </a:pPr>
            <a:r>
              <a:rPr lang="en-US" sz="2000" dirty="0" smtClean="0">
                <a:solidFill>
                  <a:schemeClr val="bg1">
                    <a:lumMod val="95000"/>
                  </a:schemeClr>
                </a:solidFill>
              </a:rPr>
              <a:t>Analysis </a:t>
            </a:r>
            <a:r>
              <a:rPr lang="en-US" sz="2000" dirty="0">
                <a:solidFill>
                  <a:schemeClr val="bg1">
                    <a:lumMod val="95000"/>
                  </a:schemeClr>
                </a:solidFill>
              </a:rPr>
              <a:t>or Variance </a:t>
            </a:r>
            <a:r>
              <a:rPr lang="en-US" sz="2000" dirty="0" smtClean="0">
                <a:solidFill>
                  <a:schemeClr val="bg1">
                    <a:lumMod val="95000"/>
                  </a:schemeClr>
                </a:solidFill>
              </a:rPr>
              <a:t>Analysis</a:t>
            </a:r>
            <a:endParaRPr lang="en-US" sz="2000" dirty="0">
              <a:solidFill>
                <a:schemeClr val="bg1">
                  <a:lumMod val="95000"/>
                </a:schemeClr>
              </a:solidFill>
            </a:endParaRPr>
          </a:p>
          <a:p>
            <a:pPr marL="0" indent="0">
              <a:buNone/>
            </a:pPr>
            <a:endParaRPr lang="en-US" sz="1900" dirty="0">
              <a:solidFill>
                <a:schemeClr val="bg1">
                  <a:lumMod val="95000"/>
                </a:schemeClr>
              </a:solidFill>
            </a:endParaRPr>
          </a:p>
        </p:txBody>
      </p:sp>
      <p:sp>
        <p:nvSpPr>
          <p:cNvPr id="7" name="TextBox 6"/>
          <p:cNvSpPr txBox="1"/>
          <p:nvPr/>
        </p:nvSpPr>
        <p:spPr>
          <a:xfrm>
            <a:off x="457200" y="1752600"/>
            <a:ext cx="8229600" cy="384721"/>
          </a:xfrm>
          <a:prstGeom prst="rect">
            <a:avLst/>
          </a:prstGeom>
          <a:noFill/>
        </p:spPr>
        <p:txBody>
          <a:bodyPr wrap="square" rtlCol="0">
            <a:spAutoFit/>
          </a:bodyPr>
          <a:lstStyle/>
          <a:p>
            <a:r>
              <a:rPr lang="en-US" sz="1900" dirty="0">
                <a:solidFill>
                  <a:schemeClr val="bg1">
                    <a:lumMod val="95000"/>
                  </a:schemeClr>
                </a:solidFill>
              </a:rPr>
              <a:t>Control Activities ‐ Actions, supported by policies </a:t>
            </a:r>
            <a:r>
              <a:rPr lang="en-US" sz="1900" dirty="0" smtClean="0">
                <a:solidFill>
                  <a:schemeClr val="bg1">
                    <a:lumMod val="95000"/>
                  </a:schemeClr>
                </a:solidFill>
              </a:rPr>
              <a:t>and procedures</a:t>
            </a:r>
            <a:r>
              <a:rPr lang="en-US" sz="1900" dirty="0">
                <a:solidFill>
                  <a:schemeClr val="bg1">
                    <a:lumMod val="95000"/>
                  </a:schemeClr>
                </a:solidFill>
              </a:rPr>
              <a:t>, to manage </a:t>
            </a:r>
            <a:r>
              <a:rPr lang="en-US" sz="1900" dirty="0" smtClean="0">
                <a:solidFill>
                  <a:schemeClr val="bg1">
                    <a:lumMod val="95000"/>
                  </a:schemeClr>
                </a:solidFill>
              </a:rPr>
              <a:t>risk.</a:t>
            </a:r>
            <a:endParaRPr lang="en-US" sz="1900" dirty="0">
              <a:solidFill>
                <a:schemeClr val="bg1">
                  <a:lumMod val="95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9" name="TextBox 8"/>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0221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Area of Responsibility</a:t>
            </a:r>
            <a:endParaRPr lang="en-US" dirty="0"/>
          </a:p>
        </p:txBody>
      </p:sp>
      <p:sp>
        <p:nvSpPr>
          <p:cNvPr id="3" name="Text Placeholder 2"/>
          <p:cNvSpPr>
            <a:spLocks noGrp="1"/>
          </p:cNvSpPr>
          <p:nvPr>
            <p:ph type="body" idx="1"/>
          </p:nvPr>
        </p:nvSpPr>
        <p:spPr>
          <a:xfrm>
            <a:off x="228600" y="1295400"/>
            <a:ext cx="2819400" cy="639762"/>
          </a:xfrm>
        </p:spPr>
        <p:txBody>
          <a:bodyPr>
            <a:normAutofit fontScale="77500" lnSpcReduction="20000"/>
          </a:bodyPr>
          <a:lstStyle/>
          <a:p>
            <a:pPr algn="ctr"/>
            <a:r>
              <a:rPr lang="en-US" u="sng" dirty="0">
                <a:solidFill>
                  <a:schemeClr val="bg1">
                    <a:lumMod val="95000"/>
                  </a:schemeClr>
                </a:solidFill>
              </a:rPr>
              <a:t>University </a:t>
            </a:r>
          </a:p>
          <a:p>
            <a:pPr algn="ctr"/>
            <a:r>
              <a:rPr lang="en-US" u="sng" dirty="0">
                <a:solidFill>
                  <a:schemeClr val="bg1">
                    <a:lumMod val="95000"/>
                  </a:schemeClr>
                </a:solidFill>
              </a:rPr>
              <a:t>Administration</a:t>
            </a:r>
            <a:endParaRPr lang="en-US" u="sng" dirty="0">
              <a:solidFill>
                <a:schemeClr val="bg1">
                  <a:lumMod val="95000"/>
                </a:schemeClr>
              </a:solidFill>
            </a:endParaRPr>
          </a:p>
        </p:txBody>
      </p:sp>
      <p:sp>
        <p:nvSpPr>
          <p:cNvPr id="4" name="Content Placeholder 3"/>
          <p:cNvSpPr>
            <a:spLocks noGrp="1"/>
          </p:cNvSpPr>
          <p:nvPr>
            <p:ph sz="half" idx="2"/>
          </p:nvPr>
        </p:nvSpPr>
        <p:spPr>
          <a:xfrm>
            <a:off x="152401" y="1981200"/>
            <a:ext cx="2971800" cy="3276600"/>
          </a:xfrm>
        </p:spPr>
        <p:txBody>
          <a:bodyPr vert="horz" lIns="91440" tIns="45720" rIns="91440" bIns="45720" rtlCol="0">
            <a:normAutofit fontScale="92500" lnSpcReduction="20000"/>
          </a:bodyPr>
          <a:lstStyle/>
          <a:p>
            <a:pPr marL="0" indent="0">
              <a:buNone/>
            </a:pPr>
            <a:r>
              <a:rPr lang="en-US" sz="2000" dirty="0">
                <a:solidFill>
                  <a:srgbClr val="FFFF00"/>
                </a:solidFill>
              </a:rPr>
              <a:t>Responsible for promoting and maintaining a rigorous environment in which strong internal controls are mandated and monitored. </a:t>
            </a:r>
            <a:r>
              <a:rPr lang="en-US" sz="2000" dirty="0">
                <a:solidFill>
                  <a:schemeClr val="bg1"/>
                </a:solidFill>
              </a:rPr>
              <a:t>They have a legal and ethical obligation to adequately support fraud prevention and detection efforts, including the development of strong fraud and conflict of interest policies.</a:t>
            </a:r>
          </a:p>
        </p:txBody>
      </p:sp>
      <p:sp>
        <p:nvSpPr>
          <p:cNvPr id="5" name="Text Placeholder 4"/>
          <p:cNvSpPr>
            <a:spLocks noGrp="1"/>
          </p:cNvSpPr>
          <p:nvPr>
            <p:ph type="body" sz="quarter" idx="3"/>
          </p:nvPr>
        </p:nvSpPr>
        <p:spPr>
          <a:xfrm>
            <a:off x="3048000" y="1295400"/>
            <a:ext cx="2667000" cy="639762"/>
          </a:xfrm>
        </p:spPr>
        <p:txBody>
          <a:bodyPr>
            <a:normAutofit fontScale="77500" lnSpcReduction="20000"/>
          </a:bodyPr>
          <a:lstStyle/>
          <a:p>
            <a:pPr algn="ctr"/>
            <a:r>
              <a:rPr lang="en-US" u="sng" dirty="0">
                <a:solidFill>
                  <a:schemeClr val="bg1">
                    <a:lumMod val="95000"/>
                  </a:schemeClr>
                </a:solidFill>
              </a:rPr>
              <a:t>University </a:t>
            </a:r>
          </a:p>
          <a:p>
            <a:pPr algn="ctr"/>
            <a:r>
              <a:rPr lang="en-US" u="sng" dirty="0">
                <a:solidFill>
                  <a:schemeClr val="bg1">
                    <a:lumMod val="95000"/>
                  </a:schemeClr>
                </a:solidFill>
              </a:rPr>
              <a:t>Employees</a:t>
            </a:r>
            <a:endParaRPr lang="en-US" u="sng" dirty="0">
              <a:solidFill>
                <a:schemeClr val="bg1">
                  <a:lumMod val="95000"/>
                </a:schemeClr>
              </a:solidFill>
            </a:endParaRPr>
          </a:p>
        </p:txBody>
      </p:sp>
      <p:sp>
        <p:nvSpPr>
          <p:cNvPr id="6" name="Content Placeholder 5"/>
          <p:cNvSpPr>
            <a:spLocks noGrp="1"/>
          </p:cNvSpPr>
          <p:nvPr>
            <p:ph sz="quarter" idx="4"/>
          </p:nvPr>
        </p:nvSpPr>
        <p:spPr>
          <a:xfrm>
            <a:off x="3048000" y="2011362"/>
            <a:ext cx="2743200" cy="3475038"/>
          </a:xfrm>
        </p:spPr>
        <p:txBody>
          <a:bodyPr vert="horz" lIns="91440" tIns="45720" rIns="91440" bIns="45720" rtlCol="0">
            <a:normAutofit fontScale="92500" lnSpcReduction="20000"/>
          </a:bodyPr>
          <a:lstStyle/>
          <a:p>
            <a:pPr marL="0" indent="0">
              <a:buNone/>
            </a:pPr>
            <a:r>
              <a:rPr lang="en-US" sz="2000" dirty="0">
                <a:solidFill>
                  <a:srgbClr val="FFFF00"/>
                </a:solidFill>
              </a:rPr>
              <a:t>Responsible for upholding its values and ethics in their actions. </a:t>
            </a:r>
            <a:r>
              <a:rPr lang="en-US" sz="2000" dirty="0">
                <a:solidFill>
                  <a:schemeClr val="bg1"/>
                </a:solidFill>
              </a:rPr>
              <a:t>They should examine internal controls in their own operations and work with their supervisors to strengthen weak controls. They are obligated to report any suspicion or knowledge of unethical or fraudulent actions to the University's Office of Internal Audit. </a:t>
            </a:r>
            <a:endParaRPr lang="en-US" sz="2000" dirty="0">
              <a:solidFill>
                <a:schemeClr val="bg1"/>
              </a:solidFill>
            </a:endParaRPr>
          </a:p>
        </p:txBody>
      </p:sp>
      <p:sp>
        <p:nvSpPr>
          <p:cNvPr id="13" name="Text Placeholder 4"/>
          <p:cNvSpPr txBox="1">
            <a:spLocks/>
          </p:cNvSpPr>
          <p:nvPr/>
        </p:nvSpPr>
        <p:spPr>
          <a:xfrm>
            <a:off x="5714999" y="1295400"/>
            <a:ext cx="2892425" cy="639762"/>
          </a:xfrm>
          <a:prstGeom prst="rect">
            <a:avLst/>
          </a:prstGeom>
        </p:spPr>
        <p:txBody>
          <a:bodyPr vert="horz" lIns="91440" tIns="45720" rIns="91440" bIns="45720" rtlCol="0" anchor="b">
            <a:normAutofit fontScale="775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u="sng" dirty="0">
                <a:solidFill>
                  <a:schemeClr val="bg1">
                    <a:lumMod val="95000"/>
                  </a:schemeClr>
                </a:solidFill>
              </a:rPr>
              <a:t>University </a:t>
            </a:r>
          </a:p>
          <a:p>
            <a:pPr algn="ctr"/>
            <a:r>
              <a:rPr lang="en-US" u="sng" dirty="0">
                <a:solidFill>
                  <a:schemeClr val="bg1">
                    <a:lumMod val="95000"/>
                  </a:schemeClr>
                </a:solidFill>
              </a:rPr>
              <a:t>Internal Audit</a:t>
            </a:r>
          </a:p>
        </p:txBody>
      </p:sp>
      <p:sp>
        <p:nvSpPr>
          <p:cNvPr id="15" name="Content Placeholder 3"/>
          <p:cNvSpPr txBox="1">
            <a:spLocks/>
          </p:cNvSpPr>
          <p:nvPr/>
        </p:nvSpPr>
        <p:spPr>
          <a:xfrm>
            <a:off x="6019800" y="2011362"/>
            <a:ext cx="2971800" cy="31702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10000"/>
              </a:lnSpc>
              <a:spcBef>
                <a:spcPts val="0"/>
              </a:spcBef>
              <a:buNone/>
            </a:pPr>
            <a:r>
              <a:rPr lang="en-US" sz="2100" dirty="0">
                <a:solidFill>
                  <a:srgbClr val="FFFF00"/>
                </a:solidFill>
              </a:rPr>
              <a:t>Responsible for appraising the adequacy and effectiveness of internal controls. </a:t>
            </a:r>
            <a:r>
              <a:rPr lang="en-US" sz="2100" dirty="0">
                <a:solidFill>
                  <a:schemeClr val="bg1"/>
                </a:solidFill>
              </a:rPr>
              <a:t>We evaluate whether controls provide reasonable assurance objectives are being met. We also investigate reported fraud and actively search for fraud during audit engagements.</a:t>
            </a:r>
          </a:p>
          <a:p>
            <a:pPr marL="0" indent="0">
              <a:buFont typeface="Arial" pitchFamily="34" charset="0"/>
              <a:buNone/>
            </a:pPr>
            <a:endParaRPr lang="en-US" sz="1900" dirty="0">
              <a:solidFill>
                <a:schemeClr val="bg1">
                  <a:lumMod val="95000"/>
                </a:schemeClr>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17" name="TextBox 16"/>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7361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1143000"/>
            <a:ext cx="7543800" cy="4736068"/>
          </a:xfrm>
        </p:spPr>
        <p:txBody>
          <a:bodyPr>
            <a:normAutofit fontScale="47500" lnSpcReduction="20000"/>
          </a:bodyPr>
          <a:lstStyle/>
          <a:p>
            <a:pPr marL="514350" indent="-514350">
              <a:lnSpc>
                <a:spcPct val="120000"/>
              </a:lnSpc>
              <a:spcBef>
                <a:spcPts val="0"/>
              </a:spcBef>
              <a:spcAft>
                <a:spcPts val="600"/>
              </a:spcAft>
              <a:buFont typeface="+mj-lt"/>
              <a:buAutoNum type="arabicPeriod"/>
            </a:pPr>
            <a:r>
              <a:rPr lang="en-US" sz="4000" dirty="0">
                <a:solidFill>
                  <a:schemeClr val="bg1"/>
                </a:solidFill>
              </a:rPr>
              <a:t>Ensure state assets are used for state business</a:t>
            </a:r>
          </a:p>
          <a:p>
            <a:pPr marL="514350" indent="-514350">
              <a:lnSpc>
                <a:spcPct val="120000"/>
              </a:lnSpc>
              <a:spcBef>
                <a:spcPts val="0"/>
              </a:spcBef>
              <a:spcAft>
                <a:spcPts val="600"/>
              </a:spcAft>
              <a:buFont typeface="+mj-lt"/>
              <a:buAutoNum type="arabicPeriod"/>
            </a:pPr>
            <a:r>
              <a:rPr lang="en-US" sz="4000" dirty="0">
                <a:solidFill>
                  <a:schemeClr val="bg1"/>
                </a:solidFill>
              </a:rPr>
              <a:t>Set a strong example for the expectation of ethical behavior, </a:t>
            </a:r>
            <a:r>
              <a:rPr lang="en-US" sz="4000" dirty="0" smtClean="0">
                <a:solidFill>
                  <a:schemeClr val="bg1"/>
                </a:solidFill>
              </a:rPr>
              <a:t>compliance with </a:t>
            </a:r>
            <a:r>
              <a:rPr lang="en-US" sz="4000" dirty="0">
                <a:solidFill>
                  <a:schemeClr val="bg1"/>
                </a:solidFill>
              </a:rPr>
              <a:t>laws/policies, and communicate your expectations routinely</a:t>
            </a:r>
          </a:p>
          <a:p>
            <a:pPr marL="514350" indent="-514350">
              <a:lnSpc>
                <a:spcPct val="120000"/>
              </a:lnSpc>
              <a:spcBef>
                <a:spcPts val="0"/>
              </a:spcBef>
              <a:spcAft>
                <a:spcPts val="600"/>
              </a:spcAft>
              <a:buFont typeface="+mj-lt"/>
              <a:buAutoNum type="arabicPeriod"/>
            </a:pPr>
            <a:r>
              <a:rPr lang="en-US" sz="4000" dirty="0">
                <a:solidFill>
                  <a:schemeClr val="bg1"/>
                </a:solidFill>
              </a:rPr>
              <a:t>Limit signature authority and don’t let anyone </a:t>
            </a:r>
            <a:r>
              <a:rPr lang="en-US" sz="4000" dirty="0" smtClean="0">
                <a:solidFill>
                  <a:schemeClr val="bg1"/>
                </a:solidFill>
              </a:rPr>
              <a:t>sign </a:t>
            </a:r>
            <a:r>
              <a:rPr lang="en-US" sz="4000" dirty="0">
                <a:solidFill>
                  <a:schemeClr val="bg1"/>
                </a:solidFill>
              </a:rPr>
              <a:t>your name (an employee should sign their own name</a:t>
            </a:r>
            <a:r>
              <a:rPr lang="en-US" sz="4000" dirty="0" smtClean="0">
                <a:solidFill>
                  <a:schemeClr val="bg1"/>
                </a:solidFill>
              </a:rPr>
              <a:t>); never </a:t>
            </a:r>
            <a:r>
              <a:rPr lang="en-US" sz="4000" dirty="0">
                <a:solidFill>
                  <a:schemeClr val="bg1"/>
                </a:solidFill>
              </a:rPr>
              <a:t>use a signature stamp</a:t>
            </a:r>
          </a:p>
          <a:p>
            <a:pPr marL="514350" indent="-514350">
              <a:lnSpc>
                <a:spcPct val="120000"/>
              </a:lnSpc>
              <a:spcBef>
                <a:spcPts val="0"/>
              </a:spcBef>
              <a:spcAft>
                <a:spcPts val="600"/>
              </a:spcAft>
              <a:buFont typeface="+mj-lt"/>
              <a:buAutoNum type="arabicPeriod"/>
            </a:pPr>
            <a:r>
              <a:rPr lang="en-US" sz="4000" dirty="0">
                <a:solidFill>
                  <a:schemeClr val="bg1"/>
                </a:solidFill>
              </a:rPr>
              <a:t>Be familiar with state policies and procedures; </a:t>
            </a:r>
            <a:r>
              <a:rPr lang="en-US" sz="4000" dirty="0" smtClean="0">
                <a:solidFill>
                  <a:schemeClr val="bg1"/>
                </a:solidFill>
              </a:rPr>
              <a:t>be willing </a:t>
            </a:r>
            <a:r>
              <a:rPr lang="en-US" sz="4000" dirty="0">
                <a:solidFill>
                  <a:schemeClr val="bg1"/>
                </a:solidFill>
              </a:rPr>
              <a:t>to call and ask questions</a:t>
            </a:r>
          </a:p>
          <a:p>
            <a:pPr marL="514350" indent="-514350">
              <a:lnSpc>
                <a:spcPct val="120000"/>
              </a:lnSpc>
              <a:spcBef>
                <a:spcPts val="0"/>
              </a:spcBef>
              <a:spcAft>
                <a:spcPts val="600"/>
              </a:spcAft>
              <a:buFont typeface="+mj-lt"/>
              <a:buAutoNum type="arabicPeriod"/>
            </a:pPr>
            <a:r>
              <a:rPr lang="en-US" sz="4000" dirty="0">
                <a:solidFill>
                  <a:schemeClr val="bg1"/>
                </a:solidFill>
              </a:rPr>
              <a:t>Consider unique risks your unit may have (ex: cash collections, contracts, grants, etc.) and ensure additional oversight is provided</a:t>
            </a:r>
          </a:p>
          <a:p>
            <a:pPr marL="514350" indent="-514350">
              <a:lnSpc>
                <a:spcPct val="120000"/>
              </a:lnSpc>
              <a:spcBef>
                <a:spcPts val="0"/>
              </a:spcBef>
              <a:spcAft>
                <a:spcPts val="600"/>
              </a:spcAft>
              <a:buFont typeface="+mj-lt"/>
              <a:buAutoNum type="arabicPeriod"/>
            </a:pPr>
            <a:r>
              <a:rPr lang="en-US" sz="4000" dirty="0">
                <a:solidFill>
                  <a:schemeClr val="bg1"/>
                </a:solidFill>
              </a:rPr>
              <a:t>Ensure accounts are reconciled monthly and review reconciliations for any unusual transactions (this should include a review of </a:t>
            </a:r>
            <a:r>
              <a:rPr lang="en-US" sz="4000" dirty="0" smtClean="0">
                <a:solidFill>
                  <a:schemeClr val="bg1"/>
                </a:solidFill>
              </a:rPr>
              <a:t>payroll </a:t>
            </a:r>
            <a:r>
              <a:rPr lang="en-US" sz="4000" dirty="0">
                <a:solidFill>
                  <a:schemeClr val="bg1"/>
                </a:solidFill>
              </a:rPr>
              <a:t>and leave reports)</a:t>
            </a:r>
          </a:p>
          <a:p>
            <a:pPr marL="514350" indent="-514350">
              <a:lnSpc>
                <a:spcPct val="120000"/>
              </a:lnSpc>
              <a:spcBef>
                <a:spcPts val="0"/>
              </a:spcBef>
              <a:spcAft>
                <a:spcPts val="600"/>
              </a:spcAft>
              <a:buFont typeface="+mj-lt"/>
              <a:buAutoNum type="arabicPeriod"/>
            </a:pPr>
            <a:r>
              <a:rPr lang="en-US" sz="4000" dirty="0">
                <a:solidFill>
                  <a:schemeClr val="bg1"/>
                </a:solidFill>
              </a:rPr>
              <a:t>Don’t let one employee have complete control of </a:t>
            </a:r>
            <a:r>
              <a:rPr lang="en-US" sz="4000" dirty="0" smtClean="0">
                <a:solidFill>
                  <a:schemeClr val="bg1"/>
                </a:solidFill>
              </a:rPr>
              <a:t>any process</a:t>
            </a:r>
            <a:endParaRPr lang="en-US" sz="4000" dirty="0">
              <a:solidFill>
                <a:schemeClr val="bg1"/>
              </a:solidFill>
            </a:endParaRPr>
          </a:p>
          <a:p>
            <a:pPr marL="514350" indent="-514350">
              <a:buFont typeface="+mj-lt"/>
              <a:buAutoNum type="arabicPeriod"/>
            </a:pPr>
            <a:endParaRPr lang="en-US" dirty="0">
              <a:solidFill>
                <a:schemeClr val="bg1"/>
              </a:solidFill>
            </a:endParaRPr>
          </a:p>
        </p:txBody>
      </p:sp>
      <p:sp>
        <p:nvSpPr>
          <p:cNvPr id="2" name="Title 1"/>
          <p:cNvSpPr>
            <a:spLocks noGrp="1"/>
          </p:cNvSpPr>
          <p:nvPr>
            <p:ph type="title"/>
          </p:nvPr>
        </p:nvSpPr>
        <p:spPr>
          <a:xfrm>
            <a:off x="457200" y="76200"/>
            <a:ext cx="8229600" cy="1143000"/>
          </a:xfrm>
        </p:spPr>
        <p:txBody>
          <a:bodyPr/>
          <a:lstStyle/>
          <a:p>
            <a:r>
              <a:rPr lang="en-US" dirty="0" smtClean="0">
                <a:solidFill>
                  <a:schemeClr val="bg1"/>
                </a:solidFill>
              </a:rPr>
              <a:t>Recommendations</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8477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Basic Control Assessment</a:t>
            </a:r>
            <a:br>
              <a:rPr lang="en-US" dirty="0">
                <a:solidFill>
                  <a:schemeClr val="bg1"/>
                </a:solidFill>
              </a:rPr>
            </a:br>
            <a:r>
              <a:rPr lang="en-US" dirty="0">
                <a:solidFill>
                  <a:schemeClr val="bg1"/>
                </a:solidFill>
              </a:rPr>
              <a:t>(BCA</a:t>
            </a:r>
            <a:r>
              <a:rPr lang="en-US" dirty="0" smtClean="0">
                <a:solidFill>
                  <a:schemeClr val="bg1"/>
                </a:solidFill>
              </a:rPr>
              <a:t>)</a:t>
            </a:r>
            <a:endParaRPr lang="en-US" dirty="0">
              <a:solidFill>
                <a:schemeClr val="bg1"/>
              </a:solidFill>
            </a:endParaRPr>
          </a:p>
        </p:txBody>
      </p:sp>
      <p:pic>
        <p:nvPicPr>
          <p:cNvPr id="7" name="ubNF9QNEQLA"/>
          <p:cNvPicPr>
            <a:picLocks noGrp="1" noRot="1" noChangeAspect="1"/>
          </p:cNvPicPr>
          <p:nvPr>
            <p:ph idx="1"/>
            <a:videoFile r:link="rId1"/>
          </p:nvPr>
        </p:nvPicPr>
        <p:blipFill>
          <a:blip r:embed="rId3"/>
          <a:stretch>
            <a:fillRect/>
          </a:stretch>
        </p:blipFill>
        <p:spPr>
          <a:xfrm>
            <a:off x="1010356" y="1468437"/>
            <a:ext cx="7143044" cy="4017963"/>
          </a:xfrm>
          <a:prstGeom prst="rect">
            <a:avLst/>
          </a:prstGeom>
        </p:spPr>
      </p:pic>
      <p:sp>
        <p:nvSpPr>
          <p:cNvPr id="5" name="TextBox 4"/>
          <p:cNvSpPr txBox="1"/>
          <p:nvPr/>
        </p:nvSpPr>
        <p:spPr>
          <a:xfrm>
            <a:off x="154534" y="5879068"/>
            <a:ext cx="1598066" cy="369332"/>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www.muw.edu</a:t>
            </a:r>
            <a:endParaRPr lang="en-US"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0934" y="5181600"/>
            <a:ext cx="1102066" cy="1102066"/>
          </a:xfrm>
          <a:prstGeom prst="rect">
            <a:avLst/>
          </a:prstGeom>
        </p:spPr>
      </p:pic>
    </p:spTree>
    <p:extLst>
      <p:ext uri="{BB962C8B-B14F-4D97-AF65-F5344CB8AC3E}">
        <p14:creationId xmlns:p14="http://schemas.microsoft.com/office/powerpoint/2010/main" val="1065192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3500</Words>
  <Application>Microsoft Office PowerPoint</Application>
  <PresentationFormat>On-screen Show (4:3)</PresentationFormat>
  <Paragraphs>324</Paragraphs>
  <Slides>40</Slides>
  <Notes>1</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Times New Roman</vt:lpstr>
      <vt:lpstr>Tw Cen MT</vt:lpstr>
      <vt:lpstr>Wingdings</vt:lpstr>
      <vt:lpstr>Office Theme</vt:lpstr>
      <vt:lpstr>Acrobat Document</vt:lpstr>
      <vt:lpstr>Basic Departmental  Internal Controls</vt:lpstr>
      <vt:lpstr>Why am I Here?</vt:lpstr>
      <vt:lpstr>Internal Controls</vt:lpstr>
      <vt:lpstr>What are Internal Controls?</vt:lpstr>
      <vt:lpstr>Why Do We Need Internal Controls?</vt:lpstr>
      <vt:lpstr>Types of Internal Controls</vt:lpstr>
      <vt:lpstr>Area of Responsibility</vt:lpstr>
      <vt:lpstr>Recommendations</vt:lpstr>
      <vt:lpstr>Basic Control Assessment (BCA)</vt:lpstr>
      <vt:lpstr>Basic Control Assessment Areas</vt:lpstr>
      <vt:lpstr>A. Account Reconciliation  </vt:lpstr>
      <vt:lpstr>A. Account Reconciliation </vt:lpstr>
      <vt:lpstr>A. Account Reconciliation </vt:lpstr>
      <vt:lpstr>A. Account Reconciliation </vt:lpstr>
      <vt:lpstr>B.  Leave/Comp Time/Hours Worked</vt:lpstr>
      <vt:lpstr>B.  Leave/Comp Time/Hours Worked</vt:lpstr>
      <vt:lpstr>B.  Leave/Comp Time/Hours Worked</vt:lpstr>
      <vt:lpstr>B.  Leave/Comp Time/Hours Worked</vt:lpstr>
      <vt:lpstr>B.  Leave/Comp Time/Hours Worked</vt:lpstr>
      <vt:lpstr>B.  Leave/Comp Time/Hours Worked</vt:lpstr>
      <vt:lpstr>C.  Payroll</vt:lpstr>
      <vt:lpstr>D.  Change Funds</vt:lpstr>
      <vt:lpstr>D.  Change Funds</vt:lpstr>
      <vt:lpstr>E.  Cash Collection &amp; Deposit</vt:lpstr>
      <vt:lpstr>E.  Cash Collection &amp; Deposit</vt:lpstr>
      <vt:lpstr>E.  Cash Collection &amp; Deposit</vt:lpstr>
      <vt:lpstr>E.  Cash Collection &amp; Deposit</vt:lpstr>
      <vt:lpstr>E.  Cash Collection &amp; Deposit</vt:lpstr>
      <vt:lpstr>E.  Cash Collection &amp; Deposit</vt:lpstr>
      <vt:lpstr>F.  Procurement Card (P-Card)</vt:lpstr>
      <vt:lpstr>G.  Property Management</vt:lpstr>
      <vt:lpstr>H.  Fleet Management</vt:lpstr>
      <vt:lpstr>I.  Facilities Management</vt:lpstr>
      <vt:lpstr>J.  Sponsored Programs</vt:lpstr>
      <vt:lpstr>K.  Information Security</vt:lpstr>
      <vt:lpstr>L.  General Administration</vt:lpstr>
      <vt:lpstr>MUW Ethics Line</vt:lpstr>
      <vt:lpstr>Whistleblower Policy</vt:lpstr>
      <vt:lpstr>Whistleblower Policy</vt:lpstr>
      <vt:lpstr>Unrelated Business Income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Director</dc:creator>
  <cp:lastModifiedBy>Ken  Widner</cp:lastModifiedBy>
  <cp:revision>114</cp:revision>
  <dcterms:created xsi:type="dcterms:W3CDTF">2013-04-11T15:34:38Z</dcterms:created>
  <dcterms:modified xsi:type="dcterms:W3CDTF">2020-02-17T22:13:37Z</dcterms:modified>
</cp:coreProperties>
</file>