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01" r:id="rId1"/>
  </p:sldMasterIdLst>
  <p:notesMasterIdLst>
    <p:notesMasterId r:id="rId36"/>
  </p:notesMasterIdLst>
  <p:handoutMasterIdLst>
    <p:handoutMasterId r:id="rId37"/>
  </p:handoutMasterIdLst>
  <p:sldIdLst>
    <p:sldId id="257" r:id="rId2"/>
    <p:sldId id="301" r:id="rId3"/>
    <p:sldId id="258" r:id="rId4"/>
    <p:sldId id="259" r:id="rId5"/>
    <p:sldId id="291" r:id="rId6"/>
    <p:sldId id="260" r:id="rId7"/>
    <p:sldId id="262" r:id="rId8"/>
    <p:sldId id="263" r:id="rId9"/>
    <p:sldId id="292" r:id="rId10"/>
    <p:sldId id="293" r:id="rId11"/>
    <p:sldId id="294" r:id="rId12"/>
    <p:sldId id="267" r:id="rId13"/>
    <p:sldId id="268" r:id="rId14"/>
    <p:sldId id="289" r:id="rId15"/>
    <p:sldId id="290" r:id="rId16"/>
    <p:sldId id="305" r:id="rId17"/>
    <p:sldId id="300" r:id="rId18"/>
    <p:sldId id="269" r:id="rId19"/>
    <p:sldId id="295" r:id="rId20"/>
    <p:sldId id="296" r:id="rId21"/>
    <p:sldId id="272" r:id="rId22"/>
    <p:sldId id="298" r:id="rId23"/>
    <p:sldId id="276" r:id="rId24"/>
    <p:sldId id="277" r:id="rId25"/>
    <p:sldId id="280" r:id="rId26"/>
    <p:sldId id="281" r:id="rId27"/>
    <p:sldId id="282" r:id="rId28"/>
    <p:sldId id="297" r:id="rId29"/>
    <p:sldId id="283" r:id="rId30"/>
    <p:sldId id="284" r:id="rId31"/>
    <p:sldId id="302" r:id="rId32"/>
    <p:sldId id="303" r:id="rId33"/>
    <p:sldId id="304" r:id="rId34"/>
    <p:sldId id="299" r:id="rId35"/>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7">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620"/>
    <p:restoredTop sz="94660"/>
  </p:normalViewPr>
  <p:slideViewPr>
    <p:cSldViewPr>
      <p:cViewPr varScale="1">
        <p:scale>
          <a:sx n="92" d="100"/>
          <a:sy n="92" d="100"/>
        </p:scale>
        <p:origin x="186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39" d="100"/>
          <a:sy n="39" d="100"/>
        </p:scale>
        <p:origin x="-1512" y="-78"/>
      </p:cViewPr>
      <p:guideLst>
        <p:guide orient="horz" pos="2927"/>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image" Target="../media/image8.emf"/><Relationship Id="rId4"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3038475" cy="461963"/>
          </a:xfrm>
          <a:prstGeom prst="rect">
            <a:avLst/>
          </a:prstGeom>
          <a:noFill/>
          <a:ln w="9525">
            <a:noFill/>
            <a:miter lim="800000"/>
            <a:headEnd/>
            <a:tailEnd/>
          </a:ln>
          <a:effectLst/>
        </p:spPr>
        <p:txBody>
          <a:bodyPr vert="horz" wrap="square" lIns="92857" tIns="46429" rIns="92857" bIns="46429" numCol="1" anchor="t" anchorCtr="0" compatLnSpc="1">
            <a:prstTxWarp prst="textNoShape">
              <a:avLst/>
            </a:prstTxWarp>
          </a:bodyPr>
          <a:lstStyle>
            <a:lvl1pPr>
              <a:defRPr sz="1200"/>
            </a:lvl1pPr>
          </a:lstStyle>
          <a:p>
            <a:pPr>
              <a:defRPr/>
            </a:pPr>
            <a:endParaRPr lang="en-US"/>
          </a:p>
        </p:txBody>
      </p:sp>
      <p:sp>
        <p:nvSpPr>
          <p:cNvPr id="45059" name="Rectangle 3"/>
          <p:cNvSpPr>
            <a:spLocks noGrp="1" noChangeArrowheads="1"/>
          </p:cNvSpPr>
          <p:nvPr>
            <p:ph type="dt" sz="quarter" idx="1"/>
          </p:nvPr>
        </p:nvSpPr>
        <p:spPr bwMode="auto">
          <a:xfrm>
            <a:off x="3971925" y="0"/>
            <a:ext cx="3038475" cy="461963"/>
          </a:xfrm>
          <a:prstGeom prst="rect">
            <a:avLst/>
          </a:prstGeom>
          <a:noFill/>
          <a:ln w="9525">
            <a:noFill/>
            <a:miter lim="800000"/>
            <a:headEnd/>
            <a:tailEnd/>
          </a:ln>
          <a:effectLst/>
        </p:spPr>
        <p:txBody>
          <a:bodyPr vert="horz" wrap="square" lIns="92857" tIns="46429" rIns="92857" bIns="46429" numCol="1" anchor="t" anchorCtr="0" compatLnSpc="1">
            <a:prstTxWarp prst="textNoShape">
              <a:avLst/>
            </a:prstTxWarp>
          </a:bodyPr>
          <a:lstStyle>
            <a:lvl1pPr algn="r">
              <a:defRPr sz="1200"/>
            </a:lvl1pPr>
          </a:lstStyle>
          <a:p>
            <a:pPr>
              <a:defRPr/>
            </a:pPr>
            <a:endParaRPr lang="en-US"/>
          </a:p>
        </p:txBody>
      </p:sp>
      <p:sp>
        <p:nvSpPr>
          <p:cNvPr id="45060" name="Rectangle 4"/>
          <p:cNvSpPr>
            <a:spLocks noGrp="1" noChangeArrowheads="1"/>
          </p:cNvSpPr>
          <p:nvPr>
            <p:ph type="ftr" sz="quarter" idx="2"/>
          </p:nvPr>
        </p:nvSpPr>
        <p:spPr bwMode="auto">
          <a:xfrm>
            <a:off x="0" y="8855075"/>
            <a:ext cx="3038475" cy="461963"/>
          </a:xfrm>
          <a:prstGeom prst="rect">
            <a:avLst/>
          </a:prstGeom>
          <a:noFill/>
          <a:ln w="9525">
            <a:noFill/>
            <a:miter lim="800000"/>
            <a:headEnd/>
            <a:tailEnd/>
          </a:ln>
          <a:effectLst/>
        </p:spPr>
        <p:txBody>
          <a:bodyPr vert="horz" wrap="square" lIns="92857" tIns="46429" rIns="92857" bIns="46429" numCol="1" anchor="b" anchorCtr="0" compatLnSpc="1">
            <a:prstTxWarp prst="textNoShape">
              <a:avLst/>
            </a:prstTxWarp>
          </a:bodyPr>
          <a:lstStyle>
            <a:lvl1pPr>
              <a:defRPr sz="1200"/>
            </a:lvl1pPr>
          </a:lstStyle>
          <a:p>
            <a:pPr>
              <a:defRPr/>
            </a:pPr>
            <a:endParaRPr lang="en-US"/>
          </a:p>
        </p:txBody>
      </p:sp>
      <p:sp>
        <p:nvSpPr>
          <p:cNvPr id="45061" name="Rectangle 5"/>
          <p:cNvSpPr>
            <a:spLocks noGrp="1" noChangeArrowheads="1"/>
          </p:cNvSpPr>
          <p:nvPr>
            <p:ph type="sldNum" sz="quarter" idx="3"/>
          </p:nvPr>
        </p:nvSpPr>
        <p:spPr bwMode="auto">
          <a:xfrm>
            <a:off x="3971925" y="8855075"/>
            <a:ext cx="3038475" cy="461963"/>
          </a:xfrm>
          <a:prstGeom prst="rect">
            <a:avLst/>
          </a:prstGeom>
          <a:noFill/>
          <a:ln w="9525">
            <a:noFill/>
            <a:miter lim="800000"/>
            <a:headEnd/>
            <a:tailEnd/>
          </a:ln>
          <a:effectLst/>
        </p:spPr>
        <p:txBody>
          <a:bodyPr vert="horz" wrap="square" lIns="92857" tIns="46429" rIns="92857" bIns="46429" numCol="1" anchor="b" anchorCtr="0" compatLnSpc="1">
            <a:prstTxWarp prst="textNoShape">
              <a:avLst/>
            </a:prstTxWarp>
          </a:bodyPr>
          <a:lstStyle>
            <a:lvl1pPr algn="r">
              <a:defRPr sz="1200"/>
            </a:lvl1pPr>
          </a:lstStyle>
          <a:p>
            <a:pPr>
              <a:defRPr/>
            </a:pPr>
            <a:fld id="{A8DB9D39-E632-42B5-9CB3-AE6884967953}" type="slidenum">
              <a:rPr lang="en-US" altLang="en-US"/>
              <a:pPr>
                <a:defRPr/>
              </a:pPr>
              <a:t>‹#›</a:t>
            </a:fld>
            <a:endParaRPr lang="en-US" altLang="en-US"/>
          </a:p>
        </p:txBody>
      </p:sp>
    </p:spTree>
    <p:extLst>
      <p:ext uri="{BB962C8B-B14F-4D97-AF65-F5344CB8AC3E}">
        <p14:creationId xmlns:p14="http://schemas.microsoft.com/office/powerpoint/2010/main" val="7747380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857" tIns="46429" rIns="92857" bIns="46429" numCol="1" anchor="t" anchorCtr="0" compatLnSpc="1">
            <a:prstTxWarp prst="textNoShape">
              <a:avLst/>
            </a:prstTxWarp>
          </a:bodyPr>
          <a:lstStyle>
            <a:lvl1pPr>
              <a:defRPr sz="1200"/>
            </a:lvl1pPr>
          </a:lstStyle>
          <a:p>
            <a:pPr>
              <a:defRPr/>
            </a:pPr>
            <a:endParaRPr lang="en-US"/>
          </a:p>
        </p:txBody>
      </p:sp>
      <p:sp>
        <p:nvSpPr>
          <p:cNvPr id="34819"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2857" tIns="46429" rIns="92857" bIns="46429" numCol="1" anchor="t" anchorCtr="0" compatLnSpc="1">
            <a:prstTxWarp prst="textNoShape">
              <a:avLst/>
            </a:prstTxWarp>
          </a:bodyPr>
          <a:lstStyle>
            <a:lvl1pPr algn="r">
              <a:defRPr sz="1200"/>
            </a:lvl1pPr>
          </a:lstStyle>
          <a:p>
            <a:pPr>
              <a:defRPr/>
            </a:pPr>
            <a:endParaRPr lang="en-US"/>
          </a:p>
        </p:txBody>
      </p:sp>
      <p:sp>
        <p:nvSpPr>
          <p:cNvPr id="3076" name="Rectangle 4"/>
          <p:cNvSpPr>
            <a:spLocks noGrp="1" noRot="1" noChangeAspect="1" noChangeArrowheads="1" noTextEdit="1"/>
          </p:cNvSpPr>
          <p:nvPr>
            <p:ph type="sldImg" idx="2"/>
          </p:nvPr>
        </p:nvSpPr>
        <p:spPr bwMode="auto">
          <a:xfrm>
            <a:off x="1182688" y="698500"/>
            <a:ext cx="4646612"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1" name="Rectangle 5"/>
          <p:cNvSpPr>
            <a:spLocks noGrp="1" noChangeArrowheads="1"/>
          </p:cNvSpPr>
          <p:nvPr>
            <p:ph type="body" sz="quarter" idx="3"/>
          </p:nvPr>
        </p:nvSpPr>
        <p:spPr bwMode="auto">
          <a:xfrm>
            <a:off x="935038" y="4416425"/>
            <a:ext cx="5140325" cy="4181475"/>
          </a:xfrm>
          <a:prstGeom prst="rect">
            <a:avLst/>
          </a:prstGeom>
          <a:noFill/>
          <a:ln w="9525">
            <a:noFill/>
            <a:miter lim="800000"/>
            <a:headEnd/>
            <a:tailEnd/>
          </a:ln>
          <a:effectLst/>
        </p:spPr>
        <p:txBody>
          <a:bodyPr vert="horz" wrap="square" lIns="92857" tIns="46429" rIns="92857" bIns="4642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4822"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2857" tIns="46429" rIns="92857" bIns="46429" numCol="1" anchor="b" anchorCtr="0" compatLnSpc="1">
            <a:prstTxWarp prst="textNoShape">
              <a:avLst/>
            </a:prstTxWarp>
          </a:bodyPr>
          <a:lstStyle>
            <a:lvl1pPr>
              <a:defRPr sz="1200"/>
            </a:lvl1pPr>
          </a:lstStyle>
          <a:p>
            <a:pPr>
              <a:defRPr/>
            </a:pPr>
            <a:endParaRPr lang="en-US"/>
          </a:p>
        </p:txBody>
      </p:sp>
      <p:sp>
        <p:nvSpPr>
          <p:cNvPr id="34823"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2857" tIns="46429" rIns="92857" bIns="46429" numCol="1" anchor="b" anchorCtr="0" compatLnSpc="1">
            <a:prstTxWarp prst="textNoShape">
              <a:avLst/>
            </a:prstTxWarp>
          </a:bodyPr>
          <a:lstStyle>
            <a:lvl1pPr algn="r">
              <a:defRPr sz="1200"/>
            </a:lvl1pPr>
          </a:lstStyle>
          <a:p>
            <a:pPr>
              <a:defRPr/>
            </a:pPr>
            <a:fld id="{9544DA8A-03FD-4FA3-AE18-F4BEF6517CAA}" type="slidenum">
              <a:rPr lang="en-US" altLang="en-US"/>
              <a:pPr>
                <a:defRPr/>
              </a:pPr>
              <a:t>‹#›</a:t>
            </a:fld>
            <a:endParaRPr lang="en-US" altLang="en-US"/>
          </a:p>
        </p:txBody>
      </p:sp>
    </p:spTree>
    <p:extLst>
      <p:ext uri="{BB962C8B-B14F-4D97-AF65-F5344CB8AC3E}">
        <p14:creationId xmlns:p14="http://schemas.microsoft.com/office/powerpoint/2010/main" val="17898912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4063" indent="-288925">
              <a:defRPr sz="2400">
                <a:solidFill>
                  <a:schemeClr val="tx1"/>
                </a:solidFill>
                <a:latin typeface="Times New Roman" panose="02020603050405020304" pitchFamily="18" charset="0"/>
              </a:defRPr>
            </a:lvl2pPr>
            <a:lvl3pPr marL="1160463" indent="-231775">
              <a:defRPr sz="2400">
                <a:solidFill>
                  <a:schemeClr val="tx1"/>
                </a:solidFill>
                <a:latin typeface="Times New Roman" panose="02020603050405020304" pitchFamily="18" charset="0"/>
              </a:defRPr>
            </a:lvl3pPr>
            <a:lvl4pPr marL="1624013" indent="-231775">
              <a:defRPr sz="2400">
                <a:solidFill>
                  <a:schemeClr val="tx1"/>
                </a:solidFill>
                <a:latin typeface="Times New Roman" panose="02020603050405020304" pitchFamily="18" charset="0"/>
              </a:defRPr>
            </a:lvl4pPr>
            <a:lvl5pPr marL="2089150" indent="-231775">
              <a:defRPr sz="2400">
                <a:solidFill>
                  <a:schemeClr val="tx1"/>
                </a:solidFill>
                <a:latin typeface="Times New Roman" panose="02020603050405020304" pitchFamily="18" charset="0"/>
              </a:defRPr>
            </a:lvl5pPr>
            <a:lvl6pPr marL="2546350" indent="-231775" eaLnBrk="0" fontAlgn="base" hangingPunct="0">
              <a:spcBef>
                <a:spcPct val="0"/>
              </a:spcBef>
              <a:spcAft>
                <a:spcPct val="0"/>
              </a:spcAft>
              <a:defRPr sz="2400">
                <a:solidFill>
                  <a:schemeClr val="tx1"/>
                </a:solidFill>
                <a:latin typeface="Times New Roman" panose="02020603050405020304" pitchFamily="18" charset="0"/>
              </a:defRPr>
            </a:lvl6pPr>
            <a:lvl7pPr marL="3003550" indent="-231775" eaLnBrk="0" fontAlgn="base" hangingPunct="0">
              <a:spcBef>
                <a:spcPct val="0"/>
              </a:spcBef>
              <a:spcAft>
                <a:spcPct val="0"/>
              </a:spcAft>
              <a:defRPr sz="2400">
                <a:solidFill>
                  <a:schemeClr val="tx1"/>
                </a:solidFill>
                <a:latin typeface="Times New Roman" panose="02020603050405020304" pitchFamily="18" charset="0"/>
              </a:defRPr>
            </a:lvl7pPr>
            <a:lvl8pPr marL="3460750" indent="-231775" eaLnBrk="0" fontAlgn="base" hangingPunct="0">
              <a:spcBef>
                <a:spcPct val="0"/>
              </a:spcBef>
              <a:spcAft>
                <a:spcPct val="0"/>
              </a:spcAft>
              <a:defRPr sz="2400">
                <a:solidFill>
                  <a:schemeClr val="tx1"/>
                </a:solidFill>
                <a:latin typeface="Times New Roman" panose="02020603050405020304" pitchFamily="18" charset="0"/>
              </a:defRPr>
            </a:lvl8pPr>
            <a:lvl9pPr marL="3917950" indent="-231775" eaLnBrk="0" fontAlgn="base" hangingPunct="0">
              <a:spcBef>
                <a:spcPct val="0"/>
              </a:spcBef>
              <a:spcAft>
                <a:spcPct val="0"/>
              </a:spcAft>
              <a:defRPr sz="2400">
                <a:solidFill>
                  <a:schemeClr val="tx1"/>
                </a:solidFill>
                <a:latin typeface="Times New Roman" panose="02020603050405020304" pitchFamily="18" charset="0"/>
              </a:defRPr>
            </a:lvl9pPr>
          </a:lstStyle>
          <a:p>
            <a:fld id="{8743143C-0960-41CF-97C5-2FCFFFA97560}" type="slidenum">
              <a:rPr lang="en-US" altLang="en-US" sz="1200" smtClean="0"/>
              <a:pPr/>
              <a:t>1</a:t>
            </a:fld>
            <a:endParaRPr lang="en-US" altLang="en-US" sz="1200"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263501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4063" indent="-288925">
              <a:defRPr sz="2400">
                <a:solidFill>
                  <a:schemeClr val="tx1"/>
                </a:solidFill>
                <a:latin typeface="Times New Roman" panose="02020603050405020304" pitchFamily="18" charset="0"/>
              </a:defRPr>
            </a:lvl2pPr>
            <a:lvl3pPr marL="1160463" indent="-231775">
              <a:defRPr sz="2400">
                <a:solidFill>
                  <a:schemeClr val="tx1"/>
                </a:solidFill>
                <a:latin typeface="Times New Roman" panose="02020603050405020304" pitchFamily="18" charset="0"/>
              </a:defRPr>
            </a:lvl3pPr>
            <a:lvl4pPr marL="1624013" indent="-231775">
              <a:defRPr sz="2400">
                <a:solidFill>
                  <a:schemeClr val="tx1"/>
                </a:solidFill>
                <a:latin typeface="Times New Roman" panose="02020603050405020304" pitchFamily="18" charset="0"/>
              </a:defRPr>
            </a:lvl4pPr>
            <a:lvl5pPr marL="2089150" indent="-231775">
              <a:defRPr sz="2400">
                <a:solidFill>
                  <a:schemeClr val="tx1"/>
                </a:solidFill>
                <a:latin typeface="Times New Roman" panose="02020603050405020304" pitchFamily="18" charset="0"/>
              </a:defRPr>
            </a:lvl5pPr>
            <a:lvl6pPr marL="2546350" indent="-231775" eaLnBrk="0" fontAlgn="base" hangingPunct="0">
              <a:spcBef>
                <a:spcPct val="0"/>
              </a:spcBef>
              <a:spcAft>
                <a:spcPct val="0"/>
              </a:spcAft>
              <a:defRPr sz="2400">
                <a:solidFill>
                  <a:schemeClr val="tx1"/>
                </a:solidFill>
                <a:latin typeface="Times New Roman" panose="02020603050405020304" pitchFamily="18" charset="0"/>
              </a:defRPr>
            </a:lvl6pPr>
            <a:lvl7pPr marL="3003550" indent="-231775" eaLnBrk="0" fontAlgn="base" hangingPunct="0">
              <a:spcBef>
                <a:spcPct val="0"/>
              </a:spcBef>
              <a:spcAft>
                <a:spcPct val="0"/>
              </a:spcAft>
              <a:defRPr sz="2400">
                <a:solidFill>
                  <a:schemeClr val="tx1"/>
                </a:solidFill>
                <a:latin typeface="Times New Roman" panose="02020603050405020304" pitchFamily="18" charset="0"/>
              </a:defRPr>
            </a:lvl7pPr>
            <a:lvl8pPr marL="3460750" indent="-231775" eaLnBrk="0" fontAlgn="base" hangingPunct="0">
              <a:spcBef>
                <a:spcPct val="0"/>
              </a:spcBef>
              <a:spcAft>
                <a:spcPct val="0"/>
              </a:spcAft>
              <a:defRPr sz="2400">
                <a:solidFill>
                  <a:schemeClr val="tx1"/>
                </a:solidFill>
                <a:latin typeface="Times New Roman" panose="02020603050405020304" pitchFamily="18" charset="0"/>
              </a:defRPr>
            </a:lvl8pPr>
            <a:lvl9pPr marL="3917950" indent="-231775" eaLnBrk="0" fontAlgn="base" hangingPunct="0">
              <a:spcBef>
                <a:spcPct val="0"/>
              </a:spcBef>
              <a:spcAft>
                <a:spcPct val="0"/>
              </a:spcAft>
              <a:defRPr sz="2400">
                <a:solidFill>
                  <a:schemeClr val="tx1"/>
                </a:solidFill>
                <a:latin typeface="Times New Roman" panose="02020603050405020304" pitchFamily="18" charset="0"/>
              </a:defRPr>
            </a:lvl9pPr>
          </a:lstStyle>
          <a:p>
            <a:fld id="{2C07F397-35E8-4657-90BE-31FDC198F9CC}" type="slidenum">
              <a:rPr lang="en-US" altLang="en-US" sz="1200" smtClean="0"/>
              <a:pPr/>
              <a:t>3</a:t>
            </a:fld>
            <a:endParaRPr lang="en-US" altLang="en-US" sz="1200" smtClean="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385539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4063" indent="-288925">
              <a:defRPr sz="2400">
                <a:solidFill>
                  <a:schemeClr val="tx1"/>
                </a:solidFill>
                <a:latin typeface="Times New Roman" panose="02020603050405020304" pitchFamily="18" charset="0"/>
              </a:defRPr>
            </a:lvl2pPr>
            <a:lvl3pPr marL="1160463" indent="-231775">
              <a:defRPr sz="2400">
                <a:solidFill>
                  <a:schemeClr val="tx1"/>
                </a:solidFill>
                <a:latin typeface="Times New Roman" panose="02020603050405020304" pitchFamily="18" charset="0"/>
              </a:defRPr>
            </a:lvl3pPr>
            <a:lvl4pPr marL="1624013" indent="-231775">
              <a:defRPr sz="2400">
                <a:solidFill>
                  <a:schemeClr val="tx1"/>
                </a:solidFill>
                <a:latin typeface="Times New Roman" panose="02020603050405020304" pitchFamily="18" charset="0"/>
              </a:defRPr>
            </a:lvl4pPr>
            <a:lvl5pPr marL="2089150" indent="-231775">
              <a:defRPr sz="2400">
                <a:solidFill>
                  <a:schemeClr val="tx1"/>
                </a:solidFill>
                <a:latin typeface="Times New Roman" panose="02020603050405020304" pitchFamily="18" charset="0"/>
              </a:defRPr>
            </a:lvl5pPr>
            <a:lvl6pPr marL="2546350" indent="-231775" eaLnBrk="0" fontAlgn="base" hangingPunct="0">
              <a:spcBef>
                <a:spcPct val="0"/>
              </a:spcBef>
              <a:spcAft>
                <a:spcPct val="0"/>
              </a:spcAft>
              <a:defRPr sz="2400">
                <a:solidFill>
                  <a:schemeClr val="tx1"/>
                </a:solidFill>
                <a:latin typeface="Times New Roman" panose="02020603050405020304" pitchFamily="18" charset="0"/>
              </a:defRPr>
            </a:lvl6pPr>
            <a:lvl7pPr marL="3003550" indent="-231775" eaLnBrk="0" fontAlgn="base" hangingPunct="0">
              <a:spcBef>
                <a:spcPct val="0"/>
              </a:spcBef>
              <a:spcAft>
                <a:spcPct val="0"/>
              </a:spcAft>
              <a:defRPr sz="2400">
                <a:solidFill>
                  <a:schemeClr val="tx1"/>
                </a:solidFill>
                <a:latin typeface="Times New Roman" panose="02020603050405020304" pitchFamily="18" charset="0"/>
              </a:defRPr>
            </a:lvl7pPr>
            <a:lvl8pPr marL="3460750" indent="-231775" eaLnBrk="0" fontAlgn="base" hangingPunct="0">
              <a:spcBef>
                <a:spcPct val="0"/>
              </a:spcBef>
              <a:spcAft>
                <a:spcPct val="0"/>
              </a:spcAft>
              <a:defRPr sz="2400">
                <a:solidFill>
                  <a:schemeClr val="tx1"/>
                </a:solidFill>
                <a:latin typeface="Times New Roman" panose="02020603050405020304" pitchFamily="18" charset="0"/>
              </a:defRPr>
            </a:lvl8pPr>
            <a:lvl9pPr marL="3917950" indent="-231775" eaLnBrk="0" fontAlgn="base" hangingPunct="0">
              <a:spcBef>
                <a:spcPct val="0"/>
              </a:spcBef>
              <a:spcAft>
                <a:spcPct val="0"/>
              </a:spcAft>
              <a:defRPr sz="2400">
                <a:solidFill>
                  <a:schemeClr val="tx1"/>
                </a:solidFill>
                <a:latin typeface="Times New Roman" panose="02020603050405020304" pitchFamily="18" charset="0"/>
              </a:defRPr>
            </a:lvl9pPr>
          </a:lstStyle>
          <a:p>
            <a:fld id="{B4508ED0-FA39-400C-97CF-9DCEEE77D42E}" type="slidenum">
              <a:rPr lang="en-US" altLang="en-US" sz="1200" smtClean="0"/>
              <a:pPr/>
              <a:t>4</a:t>
            </a:fld>
            <a:endParaRPr lang="en-US" altLang="en-US" sz="1200" smtClean="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680013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4063" indent="-288925">
              <a:defRPr sz="2400">
                <a:solidFill>
                  <a:schemeClr val="tx1"/>
                </a:solidFill>
                <a:latin typeface="Times New Roman" panose="02020603050405020304" pitchFamily="18" charset="0"/>
              </a:defRPr>
            </a:lvl2pPr>
            <a:lvl3pPr marL="1160463" indent="-231775">
              <a:defRPr sz="2400">
                <a:solidFill>
                  <a:schemeClr val="tx1"/>
                </a:solidFill>
                <a:latin typeface="Times New Roman" panose="02020603050405020304" pitchFamily="18" charset="0"/>
              </a:defRPr>
            </a:lvl3pPr>
            <a:lvl4pPr marL="1624013" indent="-231775">
              <a:defRPr sz="2400">
                <a:solidFill>
                  <a:schemeClr val="tx1"/>
                </a:solidFill>
                <a:latin typeface="Times New Roman" panose="02020603050405020304" pitchFamily="18" charset="0"/>
              </a:defRPr>
            </a:lvl4pPr>
            <a:lvl5pPr marL="2089150" indent="-231775">
              <a:defRPr sz="2400">
                <a:solidFill>
                  <a:schemeClr val="tx1"/>
                </a:solidFill>
                <a:latin typeface="Times New Roman" panose="02020603050405020304" pitchFamily="18" charset="0"/>
              </a:defRPr>
            </a:lvl5pPr>
            <a:lvl6pPr marL="2546350" indent="-231775" eaLnBrk="0" fontAlgn="base" hangingPunct="0">
              <a:spcBef>
                <a:spcPct val="0"/>
              </a:spcBef>
              <a:spcAft>
                <a:spcPct val="0"/>
              </a:spcAft>
              <a:defRPr sz="2400">
                <a:solidFill>
                  <a:schemeClr val="tx1"/>
                </a:solidFill>
                <a:latin typeface="Times New Roman" panose="02020603050405020304" pitchFamily="18" charset="0"/>
              </a:defRPr>
            </a:lvl6pPr>
            <a:lvl7pPr marL="3003550" indent="-231775" eaLnBrk="0" fontAlgn="base" hangingPunct="0">
              <a:spcBef>
                <a:spcPct val="0"/>
              </a:spcBef>
              <a:spcAft>
                <a:spcPct val="0"/>
              </a:spcAft>
              <a:defRPr sz="2400">
                <a:solidFill>
                  <a:schemeClr val="tx1"/>
                </a:solidFill>
                <a:latin typeface="Times New Roman" panose="02020603050405020304" pitchFamily="18" charset="0"/>
              </a:defRPr>
            </a:lvl7pPr>
            <a:lvl8pPr marL="3460750" indent="-231775" eaLnBrk="0" fontAlgn="base" hangingPunct="0">
              <a:spcBef>
                <a:spcPct val="0"/>
              </a:spcBef>
              <a:spcAft>
                <a:spcPct val="0"/>
              </a:spcAft>
              <a:defRPr sz="2400">
                <a:solidFill>
                  <a:schemeClr val="tx1"/>
                </a:solidFill>
                <a:latin typeface="Times New Roman" panose="02020603050405020304" pitchFamily="18" charset="0"/>
              </a:defRPr>
            </a:lvl8pPr>
            <a:lvl9pPr marL="3917950" indent="-231775" eaLnBrk="0" fontAlgn="base" hangingPunct="0">
              <a:spcBef>
                <a:spcPct val="0"/>
              </a:spcBef>
              <a:spcAft>
                <a:spcPct val="0"/>
              </a:spcAft>
              <a:defRPr sz="2400">
                <a:solidFill>
                  <a:schemeClr val="tx1"/>
                </a:solidFill>
                <a:latin typeface="Times New Roman" panose="02020603050405020304" pitchFamily="18" charset="0"/>
              </a:defRPr>
            </a:lvl9pPr>
          </a:lstStyle>
          <a:p>
            <a:fld id="{C22D77F8-424E-4A3A-BE0C-CD7304D5F42A}" type="slidenum">
              <a:rPr lang="en-US" altLang="en-US" sz="1200" smtClean="0"/>
              <a:pPr/>
              <a:t>6</a:t>
            </a:fld>
            <a:endParaRPr lang="en-US" altLang="en-US" sz="1200"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880002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4063" indent="-288925">
              <a:defRPr sz="2400">
                <a:solidFill>
                  <a:schemeClr val="tx1"/>
                </a:solidFill>
                <a:latin typeface="Times New Roman" panose="02020603050405020304" pitchFamily="18" charset="0"/>
              </a:defRPr>
            </a:lvl2pPr>
            <a:lvl3pPr marL="1160463" indent="-231775">
              <a:defRPr sz="2400">
                <a:solidFill>
                  <a:schemeClr val="tx1"/>
                </a:solidFill>
                <a:latin typeface="Times New Roman" panose="02020603050405020304" pitchFamily="18" charset="0"/>
              </a:defRPr>
            </a:lvl3pPr>
            <a:lvl4pPr marL="1624013" indent="-231775">
              <a:defRPr sz="2400">
                <a:solidFill>
                  <a:schemeClr val="tx1"/>
                </a:solidFill>
                <a:latin typeface="Times New Roman" panose="02020603050405020304" pitchFamily="18" charset="0"/>
              </a:defRPr>
            </a:lvl4pPr>
            <a:lvl5pPr marL="2089150" indent="-231775">
              <a:defRPr sz="2400">
                <a:solidFill>
                  <a:schemeClr val="tx1"/>
                </a:solidFill>
                <a:latin typeface="Times New Roman" panose="02020603050405020304" pitchFamily="18" charset="0"/>
              </a:defRPr>
            </a:lvl5pPr>
            <a:lvl6pPr marL="2546350" indent="-231775" eaLnBrk="0" fontAlgn="base" hangingPunct="0">
              <a:spcBef>
                <a:spcPct val="0"/>
              </a:spcBef>
              <a:spcAft>
                <a:spcPct val="0"/>
              </a:spcAft>
              <a:defRPr sz="2400">
                <a:solidFill>
                  <a:schemeClr val="tx1"/>
                </a:solidFill>
                <a:latin typeface="Times New Roman" panose="02020603050405020304" pitchFamily="18" charset="0"/>
              </a:defRPr>
            </a:lvl6pPr>
            <a:lvl7pPr marL="3003550" indent="-231775" eaLnBrk="0" fontAlgn="base" hangingPunct="0">
              <a:spcBef>
                <a:spcPct val="0"/>
              </a:spcBef>
              <a:spcAft>
                <a:spcPct val="0"/>
              </a:spcAft>
              <a:defRPr sz="2400">
                <a:solidFill>
                  <a:schemeClr val="tx1"/>
                </a:solidFill>
                <a:latin typeface="Times New Roman" panose="02020603050405020304" pitchFamily="18" charset="0"/>
              </a:defRPr>
            </a:lvl7pPr>
            <a:lvl8pPr marL="3460750" indent="-231775" eaLnBrk="0" fontAlgn="base" hangingPunct="0">
              <a:spcBef>
                <a:spcPct val="0"/>
              </a:spcBef>
              <a:spcAft>
                <a:spcPct val="0"/>
              </a:spcAft>
              <a:defRPr sz="2400">
                <a:solidFill>
                  <a:schemeClr val="tx1"/>
                </a:solidFill>
                <a:latin typeface="Times New Roman" panose="02020603050405020304" pitchFamily="18" charset="0"/>
              </a:defRPr>
            </a:lvl8pPr>
            <a:lvl9pPr marL="3917950" indent="-231775" eaLnBrk="0" fontAlgn="base" hangingPunct="0">
              <a:spcBef>
                <a:spcPct val="0"/>
              </a:spcBef>
              <a:spcAft>
                <a:spcPct val="0"/>
              </a:spcAft>
              <a:defRPr sz="2400">
                <a:solidFill>
                  <a:schemeClr val="tx1"/>
                </a:solidFill>
                <a:latin typeface="Times New Roman" panose="02020603050405020304" pitchFamily="18" charset="0"/>
              </a:defRPr>
            </a:lvl9pPr>
          </a:lstStyle>
          <a:p>
            <a:fld id="{BB7BB29D-1884-4B7D-AF7F-5861E572D488}" type="slidenum">
              <a:rPr lang="en-US" altLang="en-US" sz="1200" smtClean="0"/>
              <a:pPr/>
              <a:t>19</a:t>
            </a:fld>
            <a:endParaRPr lang="en-US" altLang="en-US" sz="120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607481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454F068-9310-44B3-82AD-049CF77681E1}" type="slidenum">
              <a:rPr lang="en-US" altLang="en-US" smtClean="0"/>
              <a:pPr>
                <a:defRPr/>
              </a:pPr>
              <a:t>‹#›</a:t>
            </a:fld>
            <a:endParaRPr lang="en-US" altLang="en-US"/>
          </a:p>
        </p:txBody>
      </p:sp>
    </p:spTree>
    <p:extLst>
      <p:ext uri="{BB962C8B-B14F-4D97-AF65-F5344CB8AC3E}">
        <p14:creationId xmlns:p14="http://schemas.microsoft.com/office/powerpoint/2010/main" val="2206927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D75D8EC-8EDE-4879-89CF-96DD14ABB3EE}" type="slidenum">
              <a:rPr lang="en-US" altLang="en-US" smtClean="0"/>
              <a:pPr>
                <a:defRPr/>
              </a:pPr>
              <a:t>‹#›</a:t>
            </a:fld>
            <a:endParaRPr lang="en-US" altLang="en-US"/>
          </a:p>
        </p:txBody>
      </p:sp>
    </p:spTree>
    <p:extLst>
      <p:ext uri="{BB962C8B-B14F-4D97-AF65-F5344CB8AC3E}">
        <p14:creationId xmlns:p14="http://schemas.microsoft.com/office/powerpoint/2010/main" val="2392485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D75D8EC-8EDE-4879-89CF-96DD14ABB3EE}" type="slidenum">
              <a:rPr lang="en-US" altLang="en-US" smtClean="0"/>
              <a:pPr>
                <a:defRPr/>
              </a:pPr>
              <a:t>‹#›</a:t>
            </a:fld>
            <a:endParaRPr lang="en-US" altLang="en-US"/>
          </a:p>
        </p:txBody>
      </p:sp>
    </p:spTree>
    <p:extLst>
      <p:ext uri="{BB962C8B-B14F-4D97-AF65-F5344CB8AC3E}">
        <p14:creationId xmlns:p14="http://schemas.microsoft.com/office/powerpoint/2010/main" val="62482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D75D8EC-8EDE-4879-89CF-96DD14ABB3EE}" type="slidenum">
              <a:rPr lang="en-US" altLang="en-US" smtClean="0"/>
              <a:pPr>
                <a:defRPr/>
              </a:pPr>
              <a:t>‹#›</a:t>
            </a:fld>
            <a:endParaRPr lang="en-US" altLang="en-US"/>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6794772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D75D8EC-8EDE-4879-89CF-96DD14ABB3EE}" type="slidenum">
              <a:rPr lang="en-US" altLang="en-US" smtClean="0"/>
              <a:pPr>
                <a:defRPr/>
              </a:pPr>
              <a:t>‹#›</a:t>
            </a:fld>
            <a:endParaRPr lang="en-US" altLang="en-US"/>
          </a:p>
        </p:txBody>
      </p:sp>
    </p:spTree>
    <p:extLst>
      <p:ext uri="{BB962C8B-B14F-4D97-AF65-F5344CB8AC3E}">
        <p14:creationId xmlns:p14="http://schemas.microsoft.com/office/powerpoint/2010/main" val="6707460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D75D8EC-8EDE-4879-89CF-96DD14ABB3EE}" type="slidenum">
              <a:rPr lang="en-US" altLang="en-US" smtClean="0"/>
              <a:pPr>
                <a:defRPr/>
              </a:pPr>
              <a:t>‹#›</a:t>
            </a:fld>
            <a:endParaRPr lang="en-US" altLang="en-US"/>
          </a:p>
        </p:txBody>
      </p:sp>
    </p:spTree>
    <p:extLst>
      <p:ext uri="{BB962C8B-B14F-4D97-AF65-F5344CB8AC3E}">
        <p14:creationId xmlns:p14="http://schemas.microsoft.com/office/powerpoint/2010/main" val="9450377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D75D8EC-8EDE-4879-89CF-96DD14ABB3EE}" type="slidenum">
              <a:rPr lang="en-US" altLang="en-US" smtClean="0"/>
              <a:pPr>
                <a:defRPr/>
              </a:pPr>
              <a:t>‹#›</a:t>
            </a:fld>
            <a:endParaRPr lang="en-US" altLang="en-US"/>
          </a:p>
        </p:txBody>
      </p:sp>
    </p:spTree>
    <p:extLst>
      <p:ext uri="{BB962C8B-B14F-4D97-AF65-F5344CB8AC3E}">
        <p14:creationId xmlns:p14="http://schemas.microsoft.com/office/powerpoint/2010/main" val="22565883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FFD7650-3E86-415F-B654-536AE9D04738}" type="slidenum">
              <a:rPr lang="en-US" altLang="en-US" smtClean="0"/>
              <a:pPr>
                <a:defRPr/>
              </a:pPr>
              <a:t>‹#›</a:t>
            </a:fld>
            <a:endParaRPr lang="en-US" altLang="en-US"/>
          </a:p>
        </p:txBody>
      </p:sp>
    </p:spTree>
    <p:extLst>
      <p:ext uri="{BB962C8B-B14F-4D97-AF65-F5344CB8AC3E}">
        <p14:creationId xmlns:p14="http://schemas.microsoft.com/office/powerpoint/2010/main" val="2255323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2EFF65F-BCAA-4F25-83CB-A818EC24F307}" type="slidenum">
              <a:rPr lang="en-US" altLang="en-US" smtClean="0"/>
              <a:pPr>
                <a:defRPr/>
              </a:pPr>
              <a:t>‹#›</a:t>
            </a:fld>
            <a:endParaRPr lang="en-US" altLang="en-US"/>
          </a:p>
        </p:txBody>
      </p:sp>
    </p:spTree>
    <p:extLst>
      <p:ext uri="{BB962C8B-B14F-4D97-AF65-F5344CB8AC3E}">
        <p14:creationId xmlns:p14="http://schemas.microsoft.com/office/powerpoint/2010/main" val="2954619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C93BBB3-9BAA-452F-B8C2-B741F232899C}" type="slidenum">
              <a:rPr lang="en-US" altLang="en-US" smtClean="0"/>
              <a:pPr>
                <a:defRPr/>
              </a:pPr>
              <a:t>‹#›</a:t>
            </a:fld>
            <a:endParaRPr lang="en-US" altLang="en-US"/>
          </a:p>
        </p:txBody>
      </p:sp>
    </p:spTree>
    <p:extLst>
      <p:ext uri="{BB962C8B-B14F-4D97-AF65-F5344CB8AC3E}">
        <p14:creationId xmlns:p14="http://schemas.microsoft.com/office/powerpoint/2010/main" val="2064113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95BC759-1D50-42F1-AC0B-2D57B44BAE24}" type="slidenum">
              <a:rPr lang="en-US" altLang="en-US" smtClean="0"/>
              <a:pPr>
                <a:defRPr/>
              </a:pPr>
              <a:t>‹#›</a:t>
            </a:fld>
            <a:endParaRPr lang="en-US" altLang="en-US"/>
          </a:p>
        </p:txBody>
      </p:sp>
    </p:spTree>
    <p:extLst>
      <p:ext uri="{BB962C8B-B14F-4D97-AF65-F5344CB8AC3E}">
        <p14:creationId xmlns:p14="http://schemas.microsoft.com/office/powerpoint/2010/main" val="994397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54DA9D4-DFB6-4349-8325-90355B9E72BF}" type="slidenum">
              <a:rPr lang="en-US" altLang="en-US" smtClean="0"/>
              <a:pPr>
                <a:defRPr/>
              </a:pPr>
              <a:t>‹#›</a:t>
            </a:fld>
            <a:endParaRPr lang="en-US" altLang="en-US"/>
          </a:p>
        </p:txBody>
      </p:sp>
    </p:spTree>
    <p:extLst>
      <p:ext uri="{BB962C8B-B14F-4D97-AF65-F5344CB8AC3E}">
        <p14:creationId xmlns:p14="http://schemas.microsoft.com/office/powerpoint/2010/main" val="1506598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80373401-9716-4870-8957-7F77D21EF97A}" type="slidenum">
              <a:rPr lang="en-US" altLang="en-US" smtClean="0"/>
              <a:pPr>
                <a:defRPr/>
              </a:pPr>
              <a:t>‹#›</a:t>
            </a:fld>
            <a:endParaRPr lang="en-US" altLang="en-US"/>
          </a:p>
        </p:txBody>
      </p:sp>
    </p:spTree>
    <p:extLst>
      <p:ext uri="{BB962C8B-B14F-4D97-AF65-F5344CB8AC3E}">
        <p14:creationId xmlns:p14="http://schemas.microsoft.com/office/powerpoint/2010/main" val="3728126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4950BE3-1D1D-46B6-A303-B20F9CA6B528}" type="slidenum">
              <a:rPr lang="en-US" altLang="en-US" smtClean="0"/>
              <a:pPr>
                <a:defRPr/>
              </a:pPr>
              <a:t>‹#›</a:t>
            </a:fld>
            <a:endParaRPr lang="en-US" altLang="en-US"/>
          </a:p>
        </p:txBody>
      </p:sp>
    </p:spTree>
    <p:extLst>
      <p:ext uri="{BB962C8B-B14F-4D97-AF65-F5344CB8AC3E}">
        <p14:creationId xmlns:p14="http://schemas.microsoft.com/office/powerpoint/2010/main" val="3793611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23023B9F-8A9D-45A1-87B6-8DD209E4DA08}" type="slidenum">
              <a:rPr lang="en-US" altLang="en-US" smtClean="0"/>
              <a:pPr>
                <a:defRPr/>
              </a:pPr>
              <a:t>‹#›</a:t>
            </a:fld>
            <a:endParaRPr lang="en-US" altLang="en-US"/>
          </a:p>
        </p:txBody>
      </p:sp>
    </p:spTree>
    <p:extLst>
      <p:ext uri="{BB962C8B-B14F-4D97-AF65-F5344CB8AC3E}">
        <p14:creationId xmlns:p14="http://schemas.microsoft.com/office/powerpoint/2010/main" val="1925989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8B72800-71AD-46D5-8CA3-E48F1F7F3259}" type="slidenum">
              <a:rPr lang="en-US" altLang="en-US" smtClean="0"/>
              <a:pPr>
                <a:defRPr/>
              </a:pPr>
              <a:t>‹#›</a:t>
            </a:fld>
            <a:endParaRPr lang="en-US" altLang="en-US"/>
          </a:p>
        </p:txBody>
      </p:sp>
    </p:spTree>
    <p:extLst>
      <p:ext uri="{BB962C8B-B14F-4D97-AF65-F5344CB8AC3E}">
        <p14:creationId xmlns:p14="http://schemas.microsoft.com/office/powerpoint/2010/main" val="2234098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9649041-A875-4775-B2C1-4838FBBDBD51}" type="slidenum">
              <a:rPr lang="en-US" altLang="en-US" smtClean="0"/>
              <a:pPr>
                <a:defRPr/>
              </a:pPr>
              <a:t>‹#›</a:t>
            </a:fld>
            <a:endParaRPr lang="en-US" altLang="en-US"/>
          </a:p>
        </p:txBody>
      </p:sp>
    </p:spTree>
    <p:extLst>
      <p:ext uri="{BB962C8B-B14F-4D97-AF65-F5344CB8AC3E}">
        <p14:creationId xmlns:p14="http://schemas.microsoft.com/office/powerpoint/2010/main" val="346323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fld id="{FD75D8EC-8EDE-4879-89CF-96DD14ABB3EE}" type="slidenum">
              <a:rPr lang="en-US" altLang="en-US" smtClean="0"/>
              <a:pPr>
                <a:defRPr/>
              </a:pPr>
              <a:t>‹#›</a:t>
            </a:fld>
            <a:endParaRPr lang="en-US" altLang="en-US"/>
          </a:p>
        </p:txBody>
      </p:sp>
    </p:spTree>
    <p:extLst>
      <p:ext uri="{BB962C8B-B14F-4D97-AF65-F5344CB8AC3E}">
        <p14:creationId xmlns:p14="http://schemas.microsoft.com/office/powerpoint/2010/main" val="1257567333"/>
      </p:ext>
    </p:extLst>
  </p:cSld>
  <p:clrMap bg1="dk1" tx1="lt1" bg2="dk2"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4" r:id="rId13"/>
    <p:sldLayoutId id="2147483915" r:id="rId14"/>
    <p:sldLayoutId id="2147483916" r:id="rId15"/>
    <p:sldLayoutId id="2147483917" r:id="rId16"/>
    <p:sldLayoutId id="2147483918"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emf"/><Relationship Id="rId5" Type="http://schemas.openxmlformats.org/officeDocument/2006/relationships/oleObject" Target="../embeddings/oleObject2.bin"/><Relationship Id="rId10" Type="http://schemas.openxmlformats.org/officeDocument/2006/relationships/image" Target="../media/image11.emf"/><Relationship Id="rId4" Type="http://schemas.openxmlformats.org/officeDocument/2006/relationships/image" Target="../media/image8.emf"/><Relationship Id="rId9" Type="http://schemas.openxmlformats.org/officeDocument/2006/relationships/oleObject" Target="../embeddings/oleObject4.bin"/></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muw.edu/resources/purchasing/pcard"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ksmith@wsbarefield.com" TargetMode="External"/><Relationship Id="rId2" Type="http://schemas.openxmlformats.org/officeDocument/2006/relationships/hyperlink" Target="http://www.barefieldandcompany.com/"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lfields@msblind.org" TargetMode="External"/><Relationship Id="rId2" Type="http://schemas.openxmlformats.org/officeDocument/2006/relationships/hyperlink" Target="http://www.msblind.org/"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dfa.ms.gov/" TargetMode="External"/><Relationship Id="rId2" Type="http://schemas.openxmlformats.org/officeDocument/2006/relationships/hyperlink" Target="mailto:sycvr@yahoo.com" TargetMode="Externa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www.dfa.state.ms.us/Purchasing/Contracts.html"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https://www.ms.gov/dfa/contract_bid_search/Contract"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0" y="381000"/>
            <a:ext cx="9144000" cy="1371600"/>
          </a:xfrm>
        </p:spPr>
        <p:txBody>
          <a:bodyPr/>
          <a:lstStyle/>
          <a:p>
            <a:pPr algn="ctr"/>
            <a:r>
              <a:rPr lang="en-US" altLang="en-US" sz="4400" b="1" dirty="0" smtClean="0"/>
              <a:t> </a:t>
            </a:r>
            <a:r>
              <a:rPr lang="en-US" altLang="en-US" sz="3600" b="1" dirty="0" smtClean="0"/>
              <a:t>Mississippi University for Women </a:t>
            </a:r>
            <a:br>
              <a:rPr lang="en-US" altLang="en-US" sz="3600" b="1" dirty="0" smtClean="0"/>
            </a:br>
            <a:r>
              <a:rPr lang="en-US" altLang="en-US" sz="3600" b="1" dirty="0" smtClean="0"/>
              <a:t>Purchasing Policies and Procedures</a:t>
            </a:r>
            <a:endParaRPr lang="en-US" altLang="en-US" sz="4400" b="1" dirty="0" smtClean="0"/>
          </a:p>
        </p:txBody>
      </p:sp>
      <p:pic>
        <p:nvPicPr>
          <p:cNvPr id="5123" name="Picture 3" descr="fron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514600"/>
            <a:ext cx="25781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ctrTitle"/>
          </p:nvPr>
        </p:nvSpPr>
        <p:spPr>
          <a:xfrm>
            <a:off x="1031987" y="685800"/>
            <a:ext cx="7080026" cy="1083742"/>
          </a:xfrm>
        </p:spPr>
        <p:txBody>
          <a:bodyPr/>
          <a:lstStyle/>
          <a:p>
            <a:pPr algn="ctr"/>
            <a:r>
              <a:rPr lang="en-US" altLang="en-US" dirty="0" smtClean="0"/>
              <a:t>Emergency Purchases</a:t>
            </a:r>
          </a:p>
        </p:txBody>
      </p:sp>
      <p:sp>
        <p:nvSpPr>
          <p:cNvPr id="18435" name="Subtitle 2"/>
          <p:cNvSpPr>
            <a:spLocks noGrp="1"/>
          </p:cNvSpPr>
          <p:nvPr>
            <p:ph type="subTitle" idx="1"/>
          </p:nvPr>
        </p:nvSpPr>
        <p:spPr>
          <a:xfrm>
            <a:off x="381000" y="2590800"/>
            <a:ext cx="8610600" cy="4114800"/>
          </a:xfrm>
        </p:spPr>
        <p:txBody>
          <a:bodyPr>
            <a:normAutofit/>
          </a:bodyPr>
          <a:lstStyle/>
          <a:p>
            <a:pPr marL="457200" indent="-457200" algn="l">
              <a:buFont typeface="Arial" panose="020B0604020202020204" pitchFamily="34" charset="0"/>
              <a:buChar char="•"/>
            </a:pPr>
            <a:r>
              <a:rPr lang="en-US" altLang="en-US" sz="2400" dirty="0" smtClean="0"/>
              <a:t>Emergencies threatening health and safety or property</a:t>
            </a:r>
          </a:p>
          <a:p>
            <a:pPr marL="457200" indent="-457200" algn="l">
              <a:buFont typeface="Arial" panose="020B0604020202020204" pitchFamily="34" charset="0"/>
              <a:buChar char="•"/>
            </a:pPr>
            <a:endParaRPr lang="en-US" altLang="en-US" sz="2400" dirty="0" smtClean="0"/>
          </a:p>
          <a:p>
            <a:pPr marL="457200" indent="-457200" algn="l">
              <a:buFont typeface="Arial" panose="020B0604020202020204" pitchFamily="34" charset="0"/>
              <a:buChar char="•"/>
            </a:pPr>
            <a:r>
              <a:rPr lang="en-US" altLang="en-US" sz="2400" dirty="0" smtClean="0"/>
              <a:t>The Chief Procurement Officer, the head of a purchasing agency, or a designee of either officer may make or authorize others to make emergency procurements.</a:t>
            </a:r>
          </a:p>
          <a:p>
            <a:pPr marL="457200" indent="-457200" algn="l">
              <a:buFont typeface="Arial" panose="020B0604020202020204" pitchFamily="34" charset="0"/>
              <a:buChar char="•"/>
            </a:pPr>
            <a:endParaRPr lang="en-US" altLang="en-US" sz="2400" dirty="0" smtClean="0"/>
          </a:p>
          <a:p>
            <a:pPr marL="457200" indent="-457200" algn="l">
              <a:buFont typeface="Arial" panose="020B0604020202020204" pitchFamily="34" charset="0"/>
              <a:buChar char="•"/>
            </a:pPr>
            <a:r>
              <a:rPr lang="en-US" altLang="en-US" sz="2400" dirty="0" smtClean="0"/>
              <a:t>See page 15 of the purchasing manual</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ctrTitle"/>
          </p:nvPr>
        </p:nvSpPr>
        <p:spPr>
          <a:xfrm>
            <a:off x="1031987" y="731203"/>
            <a:ext cx="7080026" cy="931342"/>
          </a:xfrm>
        </p:spPr>
        <p:txBody>
          <a:bodyPr/>
          <a:lstStyle/>
          <a:p>
            <a:pPr algn="ctr"/>
            <a:r>
              <a:rPr lang="en-US" altLang="en-US" dirty="0" smtClean="0"/>
              <a:t>Sole Source Items</a:t>
            </a:r>
          </a:p>
        </p:txBody>
      </p:sp>
      <p:sp>
        <p:nvSpPr>
          <p:cNvPr id="4" name="Subtitle 3"/>
          <p:cNvSpPr>
            <a:spLocks noGrp="1"/>
          </p:cNvSpPr>
          <p:nvPr>
            <p:ph type="subTitle" idx="1"/>
          </p:nvPr>
        </p:nvSpPr>
        <p:spPr>
          <a:xfrm>
            <a:off x="381000" y="1905000"/>
            <a:ext cx="8610600" cy="4876800"/>
          </a:xfrm>
        </p:spPr>
        <p:txBody>
          <a:bodyPr>
            <a:noAutofit/>
          </a:bodyPr>
          <a:lstStyle/>
          <a:p>
            <a:pPr marL="285750" indent="-285750" algn="l">
              <a:buFont typeface="Arial" panose="020B0604020202020204" pitchFamily="34" charset="0"/>
              <a:buChar char="•"/>
              <a:defRPr/>
            </a:pPr>
            <a:r>
              <a:rPr lang="en-US" sz="2200" dirty="0">
                <a:solidFill>
                  <a:schemeClr val="tx2"/>
                </a:solidFill>
              </a:rPr>
              <a:t>Sole-source procurement is not permissible unless a requirement is available from only a single supplier. A requirement for a particular proprietary item does not justify sole-source procurement if there is more than one potential </a:t>
            </a:r>
            <a:r>
              <a:rPr lang="en-US" sz="2200" dirty="0" smtClean="0">
                <a:solidFill>
                  <a:schemeClr val="tx2"/>
                </a:solidFill>
              </a:rPr>
              <a:t>bidder for </a:t>
            </a:r>
            <a:r>
              <a:rPr lang="en-US" sz="2200" dirty="0">
                <a:solidFill>
                  <a:schemeClr val="tx2"/>
                </a:solidFill>
              </a:rPr>
              <a:t>that item. The following are examples </a:t>
            </a:r>
            <a:r>
              <a:rPr lang="en-US" sz="2200" dirty="0" smtClean="0">
                <a:solidFill>
                  <a:schemeClr val="tx2"/>
                </a:solidFill>
              </a:rPr>
              <a:t>of circumstances </a:t>
            </a:r>
            <a:r>
              <a:rPr lang="en-US" sz="2200" dirty="0">
                <a:solidFill>
                  <a:schemeClr val="tx2"/>
                </a:solidFill>
              </a:rPr>
              <a:t>which could necessitate sole-source procurement</a:t>
            </a:r>
            <a:r>
              <a:rPr lang="en-US" sz="2200" dirty="0" smtClean="0">
                <a:solidFill>
                  <a:schemeClr val="tx2"/>
                </a:solidFill>
              </a:rPr>
              <a:t>:</a:t>
            </a:r>
          </a:p>
          <a:p>
            <a:pPr algn="l">
              <a:defRPr/>
            </a:pPr>
            <a:r>
              <a:rPr lang="en-US" sz="2200" dirty="0">
                <a:solidFill>
                  <a:schemeClr val="tx2"/>
                </a:solidFill>
              </a:rPr>
              <a:t>	</a:t>
            </a:r>
            <a:r>
              <a:rPr lang="en-US" sz="2200" dirty="0" smtClean="0">
                <a:solidFill>
                  <a:schemeClr val="tx2"/>
                </a:solidFill>
              </a:rPr>
              <a:t>1.  </a:t>
            </a:r>
            <a:r>
              <a:rPr lang="en-US" sz="2200" dirty="0">
                <a:solidFill>
                  <a:schemeClr val="tx2"/>
                </a:solidFill>
              </a:rPr>
              <a:t>Where the compatibility of equipment, accessories, </a:t>
            </a:r>
            <a:r>
              <a:rPr lang="en-US" sz="2200" dirty="0" smtClean="0">
                <a:solidFill>
                  <a:schemeClr val="tx2"/>
                </a:solidFill>
              </a:rPr>
              <a:t>or 	replacement parts is the paramount </a:t>
            </a:r>
            <a:r>
              <a:rPr lang="en-US" sz="2200" dirty="0">
                <a:solidFill>
                  <a:schemeClr val="tx2"/>
                </a:solidFill>
              </a:rPr>
              <a:t>consideration </a:t>
            </a:r>
            <a:r>
              <a:rPr lang="en-US" sz="2200" dirty="0" smtClean="0">
                <a:solidFill>
                  <a:schemeClr val="tx2"/>
                </a:solidFill>
              </a:rPr>
              <a:t>(and 	manufacturer is </a:t>
            </a:r>
            <a:r>
              <a:rPr lang="en-US" sz="2200" dirty="0">
                <a:solidFill>
                  <a:schemeClr val="tx2"/>
                </a:solidFill>
              </a:rPr>
              <a:t>sole supplier</a:t>
            </a:r>
            <a:r>
              <a:rPr lang="en-US" sz="2200" dirty="0" smtClean="0">
                <a:solidFill>
                  <a:schemeClr val="tx2"/>
                </a:solidFill>
              </a:rPr>
              <a:t>).</a:t>
            </a:r>
          </a:p>
          <a:p>
            <a:pPr algn="l">
              <a:defRPr/>
            </a:pPr>
            <a:r>
              <a:rPr lang="en-US" sz="2200" dirty="0" smtClean="0">
                <a:solidFill>
                  <a:schemeClr val="tx2"/>
                </a:solidFill>
              </a:rPr>
              <a:t>	2. Where </a:t>
            </a:r>
            <a:r>
              <a:rPr lang="en-US" sz="2200" dirty="0">
                <a:solidFill>
                  <a:schemeClr val="tx2"/>
                </a:solidFill>
              </a:rPr>
              <a:t>a sole supplier's item is needed for trial use or </a:t>
            </a:r>
            <a:r>
              <a:rPr lang="en-US" sz="2200" dirty="0" smtClean="0">
                <a:solidFill>
                  <a:schemeClr val="tx2"/>
                </a:solidFill>
              </a:rPr>
              <a:t>testing</a:t>
            </a:r>
            <a:r>
              <a:rPr lang="en-US" sz="2200" dirty="0">
                <a:solidFill>
                  <a:schemeClr val="tx2"/>
                </a:solidFill>
              </a:rPr>
              <a:t>. </a:t>
            </a:r>
            <a:endParaRPr lang="en-US" sz="2200" dirty="0" smtClean="0">
              <a:solidFill>
                <a:schemeClr val="tx2"/>
              </a:solidFill>
            </a:endParaRPr>
          </a:p>
          <a:p>
            <a:pPr algn="l">
              <a:defRPr/>
            </a:pPr>
            <a:r>
              <a:rPr lang="en-US" sz="2200" dirty="0" smtClean="0">
                <a:solidFill>
                  <a:schemeClr val="tx2"/>
                </a:solidFill>
              </a:rPr>
              <a:t>	3. Where </a:t>
            </a:r>
            <a:r>
              <a:rPr lang="en-US" sz="2200" dirty="0">
                <a:solidFill>
                  <a:schemeClr val="tx2"/>
                </a:solidFill>
              </a:rPr>
              <a:t>a sole supplier's item is to be required when </a:t>
            </a:r>
            <a:r>
              <a:rPr lang="en-US" sz="2200" dirty="0" smtClean="0">
                <a:solidFill>
                  <a:schemeClr val="tx2"/>
                </a:solidFill>
              </a:rPr>
              <a:t>no other </a:t>
            </a:r>
            <a:r>
              <a:rPr lang="en-US" sz="2200" dirty="0">
                <a:solidFill>
                  <a:schemeClr val="tx2"/>
                </a:solidFill>
              </a:rPr>
              <a:t>item </a:t>
            </a:r>
            <a:r>
              <a:rPr lang="en-US" sz="2200" dirty="0" smtClean="0">
                <a:solidFill>
                  <a:schemeClr val="tx2"/>
                </a:solidFill>
              </a:rPr>
              <a:t>	will </a:t>
            </a:r>
            <a:r>
              <a:rPr lang="en-US" sz="2200" dirty="0">
                <a:solidFill>
                  <a:schemeClr val="tx2"/>
                </a:solidFill>
              </a:rPr>
              <a:t>serve the </a:t>
            </a:r>
            <a:r>
              <a:rPr lang="en-US" sz="2200" dirty="0" smtClean="0">
                <a:solidFill>
                  <a:schemeClr val="tx2"/>
                </a:solidFill>
              </a:rPr>
              <a:t>need </a:t>
            </a:r>
            <a:r>
              <a:rPr lang="en-US" sz="2200" dirty="0">
                <a:solidFill>
                  <a:schemeClr val="tx2"/>
                </a:solidFill>
              </a:rPr>
              <a:t>of the user </a:t>
            </a:r>
            <a:r>
              <a:rPr lang="en-US" sz="2200" dirty="0" smtClean="0">
                <a:solidFill>
                  <a:schemeClr val="tx2"/>
                </a:solidFill>
              </a:rPr>
              <a:t>entity.</a:t>
            </a:r>
            <a:endParaRPr lang="en-US" sz="2200" dirty="0">
              <a:solidFill>
                <a:schemeClr val="tx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title"/>
          </p:nvPr>
        </p:nvSpPr>
        <p:spPr>
          <a:xfrm>
            <a:off x="469900" y="457200"/>
            <a:ext cx="8153400" cy="1524000"/>
          </a:xfrm>
        </p:spPr>
        <p:txBody>
          <a:bodyPr>
            <a:noAutofit/>
          </a:bodyPr>
          <a:lstStyle/>
          <a:p>
            <a:pPr algn="ctr"/>
            <a:r>
              <a:rPr lang="en-US" altLang="en-US" sz="5400" dirty="0" smtClean="0"/>
              <a:t>Items not to Purchase with University Funds:</a:t>
            </a:r>
          </a:p>
        </p:txBody>
      </p:sp>
      <p:sp>
        <p:nvSpPr>
          <p:cNvPr id="12290" name="Rectangle 2"/>
          <p:cNvSpPr>
            <a:spLocks noGrp="1" noChangeArrowheads="1"/>
          </p:cNvSpPr>
          <p:nvPr>
            <p:ph idx="1"/>
          </p:nvPr>
        </p:nvSpPr>
        <p:spPr>
          <a:xfrm>
            <a:off x="457200" y="2133600"/>
            <a:ext cx="8178800" cy="4495800"/>
          </a:xfrm>
        </p:spPr>
        <p:txBody>
          <a:bodyPr>
            <a:noAutofit/>
          </a:bodyPr>
          <a:lstStyle/>
          <a:p>
            <a:pPr>
              <a:buFont typeface="Arial" panose="020B0604020202020204" pitchFamily="34" charset="0"/>
              <a:buChar char="•"/>
              <a:defRPr/>
            </a:pPr>
            <a:r>
              <a:rPr lang="en-US" altLang="en-US" sz="2400" dirty="0" smtClean="0"/>
              <a:t>The University does not permit the purchase of items such as gifts for any student, employee, or faculty member. This includes any gifts and flowers for employees who are getting married, retirement parties, gifts, Christmas cards, Christmas parties, etc.</a:t>
            </a:r>
            <a:endParaRPr lang="en-US" altLang="en-US" sz="2400" dirty="0"/>
          </a:p>
          <a:p>
            <a:pPr>
              <a:buFont typeface="Arial" panose="020B0604020202020204" pitchFamily="34" charset="0"/>
              <a:buChar char="•"/>
              <a:defRPr/>
            </a:pPr>
            <a:r>
              <a:rPr lang="en-US" altLang="en-US" sz="2400" dirty="0" smtClean="0"/>
              <a:t>A gift is any item that is</a:t>
            </a:r>
            <a:r>
              <a:rPr lang="en-US" sz="2400" dirty="0" smtClean="0"/>
              <a:t> </a:t>
            </a:r>
            <a:r>
              <a:rPr lang="en-US" sz="2400" dirty="0"/>
              <a:t>given willingly to someone without </a:t>
            </a:r>
            <a:r>
              <a:rPr lang="en-US" sz="2400" dirty="0" smtClean="0"/>
              <a:t>payment. The following are examples of gifts: incentives, t-shirts, party favors, and etc. </a:t>
            </a:r>
          </a:p>
          <a:p>
            <a:pPr>
              <a:buFont typeface="Arial" panose="020B0604020202020204" pitchFamily="34" charset="0"/>
              <a:buChar char="•"/>
              <a:defRPr/>
            </a:pPr>
            <a:r>
              <a:rPr lang="en-US" sz="2400" dirty="0" smtClean="0"/>
              <a:t>The only exception to this policy is for the use of recruitment and uniforms. </a:t>
            </a:r>
            <a:endParaRPr lang="en-US" altLang="en-US" sz="2400" dirty="0" smtClean="0"/>
          </a:p>
        </p:txBody>
      </p:sp>
    </p:spTree>
  </p:cSld>
  <p:clrMapOvr>
    <a:masterClrMapping/>
  </p:clrMapOvr>
  <p:transition spd="med">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273300" y="914400"/>
            <a:ext cx="4546600" cy="914400"/>
          </a:xfrm>
        </p:spPr>
        <p:txBody>
          <a:bodyPr>
            <a:noAutofit/>
          </a:bodyPr>
          <a:lstStyle/>
          <a:p>
            <a:r>
              <a:rPr lang="en-US" altLang="en-US" sz="5400" dirty="0" smtClean="0"/>
              <a:t>Don’t Forget</a:t>
            </a:r>
          </a:p>
        </p:txBody>
      </p:sp>
      <p:sp>
        <p:nvSpPr>
          <p:cNvPr id="21507" name="Rectangle 3"/>
          <p:cNvSpPr>
            <a:spLocks noGrp="1" noChangeArrowheads="1"/>
          </p:cNvSpPr>
          <p:nvPr>
            <p:ph idx="1"/>
          </p:nvPr>
        </p:nvSpPr>
        <p:spPr>
          <a:xfrm>
            <a:off x="457200" y="2438400"/>
            <a:ext cx="8178800" cy="4114800"/>
          </a:xfrm>
        </p:spPr>
        <p:txBody>
          <a:bodyPr>
            <a:normAutofit/>
          </a:bodyPr>
          <a:lstStyle/>
          <a:p>
            <a:pPr>
              <a:buFont typeface="Arial" panose="020B0604020202020204" pitchFamily="34" charset="0"/>
              <a:buChar char="•"/>
            </a:pPr>
            <a:r>
              <a:rPr lang="en-US" altLang="en-US" sz="2400" dirty="0" smtClean="0"/>
              <a:t>Receiving Reports: The company you ordered from will not receive payment until you submit your receiving report to Accounts Payable, W-1604.</a:t>
            </a:r>
          </a:p>
          <a:p>
            <a:pPr>
              <a:buFont typeface="Arial" panose="020B0604020202020204" pitchFamily="34" charset="0"/>
              <a:buChar char="•"/>
            </a:pPr>
            <a:endParaRPr lang="en-US" altLang="en-US" sz="2400" dirty="0" smtClean="0"/>
          </a:p>
          <a:p>
            <a:pPr>
              <a:buFont typeface="Arial" panose="020B0604020202020204" pitchFamily="34" charset="0"/>
              <a:buChar char="•"/>
            </a:pPr>
            <a:r>
              <a:rPr lang="en-US" altLang="en-US" sz="2400" dirty="0" smtClean="0"/>
              <a:t>If you are ordering from an individual, you must complete an Independent Contractor form and forward it to Resources Management before the purchase order can be released.  This form is available on the Human Resources website.</a:t>
            </a:r>
          </a:p>
          <a:p>
            <a:pPr>
              <a:buFont typeface="Arial" panose="020B0604020202020204" pitchFamily="34" charset="0"/>
              <a:buChar char="•"/>
            </a:pPr>
            <a:endParaRPr lang="en-US" altLang="en-US" sz="2800" dirty="0" smtClean="0"/>
          </a:p>
        </p:txBody>
      </p:sp>
    </p:spTree>
  </p:cSld>
  <p:clrMapOvr>
    <a:masterClrMapping/>
  </p:clrMapOvr>
  <p:transition spd="med">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273300" y="1066800"/>
            <a:ext cx="4546600" cy="609600"/>
          </a:xfrm>
        </p:spPr>
        <p:txBody>
          <a:bodyPr>
            <a:noAutofit/>
          </a:bodyPr>
          <a:lstStyle/>
          <a:p>
            <a:r>
              <a:rPr lang="en-US" altLang="en-US" sz="5400" dirty="0" smtClean="0"/>
              <a:t>Don’t Forget</a:t>
            </a:r>
          </a:p>
        </p:txBody>
      </p:sp>
      <p:sp>
        <p:nvSpPr>
          <p:cNvPr id="22531" name="Rectangle 3"/>
          <p:cNvSpPr>
            <a:spLocks noGrp="1" noChangeArrowheads="1"/>
          </p:cNvSpPr>
          <p:nvPr>
            <p:ph idx="1"/>
          </p:nvPr>
        </p:nvSpPr>
        <p:spPr>
          <a:xfrm>
            <a:off x="457200" y="2362200"/>
            <a:ext cx="8178800" cy="4038600"/>
          </a:xfrm>
        </p:spPr>
        <p:txBody>
          <a:bodyPr/>
          <a:lstStyle/>
          <a:p>
            <a:pPr>
              <a:lnSpc>
                <a:spcPct val="90000"/>
              </a:lnSpc>
              <a:buFont typeface="Arial" panose="020B0604020202020204" pitchFamily="34" charset="0"/>
              <a:buChar char="•"/>
            </a:pPr>
            <a:r>
              <a:rPr lang="en-US" altLang="en-US" sz="2400" dirty="0" smtClean="0">
                <a:effectLst/>
              </a:rPr>
              <a:t>If you are purchasing food or water (not for resale) you must submit a memo (from the budget manager) in compliance with the Food Policy (Policy 7203) before the purchase order can be released.</a:t>
            </a:r>
          </a:p>
          <a:p>
            <a:pPr>
              <a:lnSpc>
                <a:spcPct val="90000"/>
              </a:lnSpc>
              <a:buFont typeface="Arial" panose="020B0604020202020204" pitchFamily="34" charset="0"/>
              <a:buChar char="•"/>
            </a:pPr>
            <a:endParaRPr lang="en-US" altLang="en-US" sz="2400" dirty="0" smtClean="0">
              <a:effectLst/>
            </a:endParaRPr>
          </a:p>
          <a:p>
            <a:pPr>
              <a:lnSpc>
                <a:spcPct val="90000"/>
              </a:lnSpc>
              <a:buFont typeface="Arial" panose="020B0604020202020204" pitchFamily="34" charset="0"/>
              <a:buChar char="•"/>
            </a:pPr>
            <a:r>
              <a:rPr lang="en-US" altLang="en-US" sz="2400" dirty="0" smtClean="0">
                <a:effectLst/>
              </a:rPr>
              <a:t>If you are submitting a purchase order for </a:t>
            </a:r>
            <a:r>
              <a:rPr lang="en-US" altLang="en-US" sz="2400" b="1" dirty="0" smtClean="0">
                <a:effectLst/>
              </a:rPr>
              <a:t>ANY SERVICE</a:t>
            </a:r>
            <a:r>
              <a:rPr lang="en-US" altLang="en-US" sz="2400" dirty="0" smtClean="0">
                <a:effectLst/>
              </a:rPr>
              <a:t>, a contract review form must be sent to Resources Management before the release of the purchase order. </a:t>
            </a:r>
          </a:p>
          <a:p>
            <a:pPr>
              <a:lnSpc>
                <a:spcPct val="90000"/>
              </a:lnSpc>
              <a:buFont typeface="WP TypographicSymbols" pitchFamily="2" charset="0"/>
              <a:buChar char="P"/>
            </a:pPr>
            <a:endParaRPr lang="en-US" altLang="en-US" sz="2800" dirty="0" smtClean="0"/>
          </a:p>
        </p:txBody>
      </p:sp>
    </p:spTree>
  </p:cSld>
  <p:clrMapOvr>
    <a:masterClrMapping/>
  </p:clrMapOvr>
  <p:transition spd="med">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295161" y="1143000"/>
            <a:ext cx="4546600" cy="609600"/>
          </a:xfrm>
        </p:spPr>
        <p:txBody>
          <a:bodyPr>
            <a:noAutofit/>
          </a:bodyPr>
          <a:lstStyle/>
          <a:p>
            <a:r>
              <a:rPr lang="en-US" altLang="en-US" sz="5400" dirty="0" smtClean="0"/>
              <a:t>Don’t Forget</a:t>
            </a:r>
          </a:p>
        </p:txBody>
      </p:sp>
      <p:sp>
        <p:nvSpPr>
          <p:cNvPr id="23555" name="Rectangle 3"/>
          <p:cNvSpPr>
            <a:spLocks noGrp="1" noChangeArrowheads="1"/>
          </p:cNvSpPr>
          <p:nvPr>
            <p:ph idx="1"/>
          </p:nvPr>
        </p:nvSpPr>
        <p:spPr>
          <a:xfrm>
            <a:off x="685800" y="2438400"/>
            <a:ext cx="7765322" cy="3810000"/>
          </a:xfrm>
        </p:spPr>
        <p:txBody>
          <a:bodyPr>
            <a:normAutofit/>
          </a:bodyPr>
          <a:lstStyle/>
          <a:p>
            <a:pPr>
              <a:buFont typeface="Arial" panose="020B0604020202020204" pitchFamily="34" charset="0"/>
              <a:buChar char="•"/>
            </a:pPr>
            <a:r>
              <a:rPr lang="en-US" altLang="en-US" sz="2400" dirty="0" smtClean="0"/>
              <a:t>In the event that you make a purchase for goods or services before you have a purchase order in hand you will be required to provide a “letter of justification” explaining the reason for doing so.  This letter must be signed by the budget manager.</a:t>
            </a:r>
          </a:p>
          <a:p>
            <a:pPr>
              <a:buFont typeface="Arial" panose="020B0604020202020204" pitchFamily="34" charset="0"/>
              <a:buChar char="•"/>
            </a:pPr>
            <a:endParaRPr lang="en-US" altLang="en-US" sz="2400" dirty="0" smtClean="0"/>
          </a:p>
          <a:p>
            <a:pPr>
              <a:buFont typeface="Arial" panose="020B0604020202020204" pitchFamily="34" charset="0"/>
              <a:buChar char="•"/>
            </a:pPr>
            <a:r>
              <a:rPr lang="en-US" altLang="en-US" sz="2400" dirty="0" smtClean="0"/>
              <a:t>Obligating University funds without a purchase order is in violation of State purchasing laws.</a:t>
            </a:r>
          </a:p>
        </p:txBody>
      </p:sp>
    </p:spTree>
  </p:cSld>
  <p:clrMapOvr>
    <a:masterClrMapping/>
  </p:clrMapOvr>
  <p:transition spd="med">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346" y="2362200"/>
            <a:ext cx="8077654" cy="4038600"/>
          </a:xfrm>
        </p:spPr>
        <p:txBody>
          <a:bodyPr>
            <a:normAutofit/>
          </a:bodyPr>
          <a:lstStyle/>
          <a:p>
            <a:pPr>
              <a:buFont typeface="Arial" panose="020B0604020202020204" pitchFamily="34" charset="0"/>
              <a:buChar char="•"/>
            </a:pPr>
            <a:r>
              <a:rPr lang="en-US" sz="2400" dirty="0" smtClean="0"/>
              <a:t>International purchases and purchases/registrations with another University have a code that will need to be lifted before you can make the purchase. In order to lift this code on your p-card, you will need to send an email to someone in Resources Management including what it is that you’re wanting to purchase, the amount of the purchase, the company you’re purchasing from, and the last 4 digits of your p-card.</a:t>
            </a:r>
            <a:endParaRPr lang="en-US" sz="2400" dirty="0"/>
          </a:p>
        </p:txBody>
      </p:sp>
      <p:sp>
        <p:nvSpPr>
          <p:cNvPr id="4" name="Rectangle 2"/>
          <p:cNvSpPr>
            <a:spLocks noGrp="1" noChangeArrowheads="1"/>
          </p:cNvSpPr>
          <p:nvPr>
            <p:ph type="title"/>
          </p:nvPr>
        </p:nvSpPr>
        <p:spPr>
          <a:xfrm>
            <a:off x="2273300" y="1066800"/>
            <a:ext cx="4546600" cy="609600"/>
          </a:xfrm>
        </p:spPr>
        <p:txBody>
          <a:bodyPr>
            <a:noAutofit/>
          </a:bodyPr>
          <a:lstStyle/>
          <a:p>
            <a:r>
              <a:rPr lang="en-US" altLang="en-US" sz="5400" dirty="0" smtClean="0"/>
              <a:t>Don’t Forget</a:t>
            </a:r>
          </a:p>
        </p:txBody>
      </p:sp>
    </p:spTree>
    <p:extLst>
      <p:ext uri="{BB962C8B-B14F-4D97-AF65-F5344CB8AC3E}">
        <p14:creationId xmlns:p14="http://schemas.microsoft.com/office/powerpoint/2010/main" val="4786848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06400" y="228600"/>
            <a:ext cx="8280400" cy="1143000"/>
          </a:xfrm>
        </p:spPr>
        <p:txBody>
          <a:bodyPr/>
          <a:lstStyle/>
          <a:p>
            <a:pPr algn="ctr"/>
            <a:r>
              <a:rPr lang="en-US" altLang="en-US" sz="5400" dirty="0" smtClean="0"/>
              <a:t>Questions?</a:t>
            </a:r>
          </a:p>
        </p:txBody>
      </p:sp>
      <p:pic>
        <p:nvPicPr>
          <p:cNvPr id="2457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752600"/>
            <a:ext cx="4398963"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609600" y="533400"/>
            <a:ext cx="8229600" cy="914400"/>
          </a:xfrm>
        </p:spPr>
        <p:txBody>
          <a:bodyPr>
            <a:normAutofit fontScale="90000"/>
          </a:bodyPr>
          <a:lstStyle/>
          <a:p>
            <a:r>
              <a:rPr lang="en-US" altLang="en-US" b="1" dirty="0" smtClean="0"/>
              <a:t>Procurement Card Program</a:t>
            </a:r>
            <a:endParaRPr lang="en-US" altLang="en-US" sz="4400" b="1" dirty="0" smtClean="0"/>
          </a:p>
        </p:txBody>
      </p:sp>
      <p:pic>
        <p:nvPicPr>
          <p:cNvPr id="25603" name="Picture 3" descr="fron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514600"/>
            <a:ext cx="25781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a:xfrm>
            <a:off x="533400" y="838200"/>
            <a:ext cx="8305800" cy="990600"/>
          </a:xfrm>
        </p:spPr>
        <p:txBody>
          <a:bodyPr>
            <a:noAutofit/>
          </a:bodyPr>
          <a:lstStyle/>
          <a:p>
            <a:r>
              <a:rPr lang="en-US" altLang="en-US" dirty="0" smtClean="0"/>
              <a:t>Procurement Card Process</a:t>
            </a:r>
          </a:p>
        </p:txBody>
      </p:sp>
      <p:sp>
        <p:nvSpPr>
          <p:cNvPr id="3" name="Subtitle 2"/>
          <p:cNvSpPr>
            <a:spLocks noGrp="1"/>
          </p:cNvSpPr>
          <p:nvPr>
            <p:ph type="subTitle" idx="1"/>
          </p:nvPr>
        </p:nvSpPr>
        <p:spPr>
          <a:xfrm>
            <a:off x="914400" y="2438400"/>
            <a:ext cx="6934200" cy="4267200"/>
          </a:xfrm>
        </p:spPr>
        <p:txBody>
          <a:bodyPr/>
          <a:lstStyle/>
          <a:p>
            <a:pPr algn="l">
              <a:defRPr/>
            </a:pPr>
            <a:r>
              <a:rPr lang="en-US" sz="2200" b="1" dirty="0" smtClean="0">
                <a:solidFill>
                  <a:schemeClr val="tx2"/>
                </a:solidFill>
                <a:effectLst/>
              </a:rPr>
              <a:t>1. Determine Requirements:</a:t>
            </a:r>
          </a:p>
          <a:p>
            <a:pPr algn="l">
              <a:defRPr/>
            </a:pPr>
            <a:r>
              <a:rPr lang="en-US" sz="1800" dirty="0">
                <a:solidFill>
                  <a:schemeClr val="tx2"/>
                </a:solidFill>
                <a:effectLst/>
              </a:rPr>
              <a:t>	</a:t>
            </a:r>
            <a:r>
              <a:rPr lang="en-US" sz="1700" dirty="0" smtClean="0">
                <a:solidFill>
                  <a:schemeClr val="tx2"/>
                </a:solidFill>
                <a:effectLst/>
              </a:rPr>
              <a:t>a.) Is the item on state contract?</a:t>
            </a:r>
          </a:p>
          <a:p>
            <a:pPr algn="l">
              <a:defRPr/>
            </a:pPr>
            <a:r>
              <a:rPr lang="en-US" sz="1700" dirty="0" smtClean="0">
                <a:solidFill>
                  <a:schemeClr val="tx2"/>
                </a:solidFill>
                <a:effectLst/>
              </a:rPr>
              <a:t>		- Competitive Contracts- REQUIRED</a:t>
            </a:r>
          </a:p>
          <a:p>
            <a:pPr algn="l">
              <a:defRPr/>
            </a:pPr>
            <a:r>
              <a:rPr lang="en-US" sz="1700" dirty="0">
                <a:solidFill>
                  <a:schemeClr val="tx2"/>
                </a:solidFill>
                <a:effectLst/>
              </a:rPr>
              <a:t>	</a:t>
            </a:r>
            <a:r>
              <a:rPr lang="en-US" sz="1700" dirty="0" smtClean="0">
                <a:solidFill>
                  <a:schemeClr val="tx2"/>
                </a:solidFill>
                <a:effectLst/>
              </a:rPr>
              <a:t>	- Negotiated Contract- STRONGLY ENCOURAGED</a:t>
            </a:r>
          </a:p>
          <a:p>
            <a:pPr algn="l">
              <a:defRPr/>
            </a:pPr>
            <a:endParaRPr lang="en-US" sz="1600" dirty="0" smtClean="0">
              <a:solidFill>
                <a:schemeClr val="tx2"/>
              </a:solidFill>
              <a:effectLst/>
            </a:endParaRPr>
          </a:p>
          <a:p>
            <a:pPr algn="l">
              <a:defRPr/>
            </a:pPr>
            <a:r>
              <a:rPr lang="en-US" sz="1700" dirty="0">
                <a:solidFill>
                  <a:schemeClr val="tx2"/>
                </a:solidFill>
                <a:effectLst/>
              </a:rPr>
              <a:t>	</a:t>
            </a:r>
            <a:r>
              <a:rPr lang="en-US" sz="1700" dirty="0" smtClean="0">
                <a:solidFill>
                  <a:schemeClr val="tx2"/>
                </a:solidFill>
                <a:effectLst/>
              </a:rPr>
              <a:t>b.) If items are not on state contract</a:t>
            </a:r>
          </a:p>
          <a:p>
            <a:pPr algn="l">
              <a:defRPr/>
            </a:pPr>
            <a:r>
              <a:rPr lang="en-US" sz="1700" dirty="0">
                <a:solidFill>
                  <a:schemeClr val="tx2"/>
                </a:solidFill>
                <a:effectLst/>
              </a:rPr>
              <a:t>	</a:t>
            </a:r>
            <a:r>
              <a:rPr lang="en-US" sz="1700" dirty="0" smtClean="0">
                <a:solidFill>
                  <a:schemeClr val="tx2"/>
                </a:solidFill>
                <a:effectLst/>
              </a:rPr>
              <a:t>	- Follow the basic procurement card and purchasing laws </a:t>
            </a:r>
          </a:p>
          <a:p>
            <a:pPr>
              <a:defRPr/>
            </a:pPr>
            <a:r>
              <a:rPr lang="en-US" sz="1600" dirty="0"/>
              <a:t>	</a:t>
            </a:r>
            <a:r>
              <a:rPr lang="en-US" sz="1600" dirty="0" smtClean="0"/>
              <a:t>	</a:t>
            </a:r>
          </a:p>
          <a:p>
            <a:pPr>
              <a:defRPr/>
            </a:pPr>
            <a:r>
              <a:rPr lang="en-US" sz="1600" dirty="0"/>
              <a:t>	</a:t>
            </a:r>
          </a:p>
        </p:txBody>
      </p:sp>
    </p:spTree>
  </p:cSld>
  <p:clrMapOvr>
    <a:masterClrMapping/>
  </p:clrMapOvr>
  <p:transition spd="med">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1219200"/>
            <a:ext cx="8991600" cy="1447800"/>
          </a:xfrm>
        </p:spPr>
        <p:txBody>
          <a:bodyPr>
            <a:normAutofit fontScale="90000"/>
          </a:bodyPr>
          <a:lstStyle/>
          <a:p>
            <a:pPr algn="ctr">
              <a:defRPr/>
            </a:pPr>
            <a:r>
              <a:rPr lang="en-US" altLang="en-US" b="1" kern="1200" dirty="0"/>
              <a:t>Office of Resources </a:t>
            </a:r>
            <a:r>
              <a:rPr lang="en-US" altLang="en-US" b="1" kern="1200" dirty="0" smtClean="0"/>
              <a:t>Management</a:t>
            </a:r>
            <a:r>
              <a:rPr lang="en-US" altLang="en-US" sz="3200" b="1" kern="1200" dirty="0">
                <a:solidFill>
                  <a:srgbClr val="FFCC00"/>
                </a:solidFill>
                <a:latin typeface="Tahoma"/>
              </a:rPr>
              <a:t/>
            </a:r>
            <a:br>
              <a:rPr lang="en-US" altLang="en-US" sz="3200" b="1" kern="1200" dirty="0">
                <a:solidFill>
                  <a:srgbClr val="FFCC00"/>
                </a:solidFill>
                <a:latin typeface="Tahoma"/>
              </a:rPr>
            </a:br>
            <a:endParaRPr lang="en-US" sz="3200" dirty="0"/>
          </a:p>
        </p:txBody>
      </p:sp>
      <p:sp>
        <p:nvSpPr>
          <p:cNvPr id="3" name="Subtitle 2"/>
          <p:cNvSpPr>
            <a:spLocks noGrp="1"/>
          </p:cNvSpPr>
          <p:nvPr>
            <p:ph type="subTitle" idx="1"/>
          </p:nvPr>
        </p:nvSpPr>
        <p:spPr>
          <a:xfrm>
            <a:off x="152400" y="2286000"/>
            <a:ext cx="8839200" cy="4419600"/>
          </a:xfrm>
        </p:spPr>
        <p:txBody>
          <a:bodyPr>
            <a:normAutofit/>
          </a:bodyPr>
          <a:lstStyle/>
          <a:p>
            <a:pPr algn="ctr">
              <a:spcAft>
                <a:spcPts val="0"/>
              </a:spcAft>
              <a:buClr>
                <a:srgbClr val="FFCC00"/>
              </a:buClr>
              <a:defRPr/>
            </a:pPr>
            <a:r>
              <a:rPr lang="en-US" altLang="en-US" sz="1800" kern="1200" dirty="0" smtClean="0">
                <a:solidFill>
                  <a:schemeClr val="tx2"/>
                </a:solidFill>
                <a:effectLst/>
              </a:rPr>
              <a:t>1st </a:t>
            </a:r>
            <a:r>
              <a:rPr lang="en-US" altLang="en-US" sz="1800" kern="1200" dirty="0">
                <a:solidFill>
                  <a:schemeClr val="tx2"/>
                </a:solidFill>
                <a:effectLst/>
              </a:rPr>
              <a:t>Floor of </a:t>
            </a:r>
            <a:r>
              <a:rPr lang="en-US" altLang="en-US" sz="1800" kern="1200" dirty="0" smtClean="0">
                <a:solidFill>
                  <a:schemeClr val="tx2"/>
                </a:solidFill>
                <a:effectLst/>
              </a:rPr>
              <a:t>Whitfield Hall</a:t>
            </a:r>
          </a:p>
          <a:p>
            <a:pPr algn="ctr">
              <a:spcAft>
                <a:spcPts val="0"/>
              </a:spcAft>
              <a:buClr>
                <a:srgbClr val="FFCC00"/>
              </a:buClr>
              <a:defRPr/>
            </a:pPr>
            <a:r>
              <a:rPr lang="en-US" altLang="en-US" sz="1800" dirty="0" smtClean="0">
                <a:solidFill>
                  <a:schemeClr val="tx2"/>
                </a:solidFill>
                <a:effectLst/>
              </a:rPr>
              <a:t>329-</a:t>
            </a:r>
            <a:r>
              <a:rPr lang="en-US" altLang="en-US" sz="1800" kern="1200" dirty="0" smtClean="0">
                <a:solidFill>
                  <a:schemeClr val="tx2"/>
                </a:solidFill>
                <a:effectLst/>
              </a:rPr>
              <a:t>7126</a:t>
            </a:r>
          </a:p>
          <a:p>
            <a:pPr algn="ctr">
              <a:spcAft>
                <a:spcPts val="0"/>
              </a:spcAft>
              <a:buClr>
                <a:srgbClr val="FFCC00"/>
              </a:buClr>
              <a:defRPr/>
            </a:pPr>
            <a:r>
              <a:rPr lang="en-US" altLang="en-US" sz="1800" kern="1200" dirty="0" smtClean="0">
                <a:solidFill>
                  <a:schemeClr val="tx2"/>
                </a:solidFill>
                <a:effectLst/>
              </a:rPr>
              <a:t>purchase@muw.edu</a:t>
            </a:r>
            <a:endParaRPr lang="en-US" altLang="en-US" sz="1800" b="1" kern="1200" dirty="0" smtClean="0">
              <a:solidFill>
                <a:schemeClr val="tx2"/>
              </a:solidFill>
            </a:endParaRPr>
          </a:p>
          <a:p>
            <a:pPr algn="l">
              <a:buClr>
                <a:srgbClr val="FFCC00"/>
              </a:buClr>
              <a:defRPr/>
            </a:pPr>
            <a:r>
              <a:rPr lang="en-US" altLang="en-US" sz="1800" b="1" kern="1200" dirty="0" smtClean="0">
                <a:solidFill>
                  <a:schemeClr val="tx2"/>
                </a:solidFill>
              </a:rPr>
              <a:t>	</a:t>
            </a:r>
            <a:r>
              <a:rPr lang="en-US" altLang="en-US" sz="1400" b="1" kern="1200" dirty="0" smtClean="0">
                <a:solidFill>
                  <a:schemeClr val="tx2"/>
                </a:solidFill>
              </a:rPr>
              <a:t>Melissa Buxton				     			      Jasmine Vance</a:t>
            </a:r>
          </a:p>
          <a:p>
            <a:pPr algn="l">
              <a:buClr>
                <a:srgbClr val="FFCC00"/>
              </a:buClr>
              <a:defRPr/>
            </a:pPr>
            <a:r>
              <a:rPr lang="en-US" altLang="en-US" sz="1400" kern="1200" dirty="0" smtClean="0">
                <a:solidFill>
                  <a:schemeClr val="tx2"/>
                </a:solidFill>
                <a:effectLst/>
              </a:rPr>
              <a:t>	Property Control &amp; Resources Coordinator          	      Resources Specialist </a:t>
            </a:r>
          </a:p>
          <a:p>
            <a:pPr algn="l">
              <a:buClr>
                <a:srgbClr val="FFCC00"/>
              </a:buClr>
              <a:defRPr/>
            </a:pPr>
            <a:r>
              <a:rPr lang="en-US" altLang="en-US" sz="1400" kern="1200" dirty="0" smtClean="0">
                <a:solidFill>
                  <a:schemeClr val="tx2"/>
                </a:solidFill>
                <a:effectLst/>
              </a:rPr>
              <a:t>	mcbuxton@muw.edu                                                	      jcvance@muw.edu</a:t>
            </a:r>
          </a:p>
          <a:p>
            <a:pPr algn="l">
              <a:buClr>
                <a:srgbClr val="FFCC00"/>
              </a:buClr>
              <a:defRPr/>
            </a:pPr>
            <a:endParaRPr lang="en-US" altLang="en-US" sz="1400" b="1" kern="1200" dirty="0" smtClean="0">
              <a:solidFill>
                <a:schemeClr val="tx2"/>
              </a:solidFill>
            </a:endParaRPr>
          </a:p>
          <a:p>
            <a:pPr algn="l">
              <a:buClr>
                <a:srgbClr val="FFCC00"/>
              </a:buClr>
              <a:defRPr/>
            </a:pPr>
            <a:r>
              <a:rPr lang="en-US" altLang="en-US" sz="1400" b="1" kern="1200" dirty="0" smtClean="0">
                <a:solidFill>
                  <a:schemeClr val="tx2"/>
                </a:solidFill>
              </a:rPr>
              <a:t>	Angie Atkins			     			</a:t>
            </a:r>
            <a:r>
              <a:rPr lang="en-US" altLang="en-US" sz="1400" b="1" dirty="0">
                <a:solidFill>
                  <a:schemeClr val="tx2"/>
                </a:solidFill>
              </a:rPr>
              <a:t>	</a:t>
            </a:r>
            <a:r>
              <a:rPr lang="en-US" altLang="en-US" sz="1400" b="1" dirty="0" smtClean="0">
                <a:solidFill>
                  <a:schemeClr val="tx2"/>
                </a:solidFill>
              </a:rPr>
              <a:t>       </a:t>
            </a:r>
            <a:r>
              <a:rPr lang="en-US" altLang="en-US" sz="1400" b="1" kern="1200" dirty="0" smtClean="0">
                <a:solidFill>
                  <a:schemeClr val="tx2"/>
                </a:solidFill>
              </a:rPr>
              <a:t>Lauren Dalton</a:t>
            </a:r>
          </a:p>
          <a:p>
            <a:pPr algn="l">
              <a:buClr>
                <a:srgbClr val="FFCC00"/>
              </a:buClr>
              <a:defRPr/>
            </a:pPr>
            <a:r>
              <a:rPr lang="en-US" altLang="en-US" sz="1400" kern="1200" dirty="0" smtClean="0">
                <a:solidFill>
                  <a:schemeClr val="tx2"/>
                </a:solidFill>
                <a:effectLst/>
              </a:rPr>
              <a:t>	Director of Resources Management			</a:t>
            </a:r>
            <a:r>
              <a:rPr lang="en-US" altLang="en-US" sz="1400" dirty="0">
                <a:solidFill>
                  <a:schemeClr val="tx2"/>
                </a:solidFill>
                <a:effectLst/>
              </a:rPr>
              <a:t> </a:t>
            </a:r>
            <a:r>
              <a:rPr lang="en-US" altLang="en-US" sz="1400" dirty="0" smtClean="0">
                <a:solidFill>
                  <a:schemeClr val="tx2"/>
                </a:solidFill>
                <a:effectLst/>
              </a:rPr>
              <a:t>     	       </a:t>
            </a:r>
            <a:r>
              <a:rPr lang="en-US" altLang="en-US" sz="1400" kern="1200" dirty="0" smtClean="0">
                <a:solidFill>
                  <a:schemeClr val="tx2"/>
                </a:solidFill>
                <a:effectLst/>
              </a:rPr>
              <a:t>Facilities and Resources Coordinator</a:t>
            </a:r>
          </a:p>
          <a:p>
            <a:pPr algn="l">
              <a:buClr>
                <a:srgbClr val="FFCC00"/>
              </a:buClr>
              <a:defRPr/>
            </a:pPr>
            <a:r>
              <a:rPr lang="en-US" altLang="en-US" sz="1400" kern="1200" dirty="0" smtClean="0">
                <a:solidFill>
                  <a:schemeClr val="tx2"/>
                </a:solidFill>
                <a:effectLst/>
              </a:rPr>
              <a:t>	asatkins@muw.edu			      			       lrdalton@muw.edu</a:t>
            </a:r>
          </a:p>
          <a:p>
            <a:pPr algn="l">
              <a:buClr>
                <a:srgbClr val="FFCC00"/>
              </a:buClr>
              <a:defRPr/>
            </a:pPr>
            <a:r>
              <a:rPr lang="en-US" altLang="en-US" sz="1400" b="1" dirty="0" smtClean="0">
                <a:solidFill>
                  <a:schemeClr val="tx2"/>
                </a:solidFill>
                <a:effectLst/>
              </a:rPr>
              <a:t>	</a:t>
            </a:r>
          </a:p>
          <a:p>
            <a:pPr algn="l">
              <a:buClr>
                <a:srgbClr val="FFCC00"/>
              </a:buClr>
              <a:defRPr/>
            </a:pPr>
            <a:r>
              <a:rPr lang="en-US" altLang="en-US" sz="1400" b="1" kern="1200" dirty="0">
                <a:solidFill>
                  <a:schemeClr val="tx2"/>
                </a:solidFill>
                <a:effectLst/>
              </a:rPr>
              <a:t>	</a:t>
            </a:r>
            <a:r>
              <a:rPr lang="en-US" altLang="en-US" sz="1400" b="1" kern="1200" dirty="0" smtClean="0">
                <a:solidFill>
                  <a:schemeClr val="tx2"/>
                </a:solidFill>
              </a:rPr>
              <a:t>Trent Bush</a:t>
            </a:r>
          </a:p>
          <a:p>
            <a:pPr algn="l">
              <a:buClr>
                <a:srgbClr val="FFCC00"/>
              </a:buClr>
              <a:defRPr/>
            </a:pPr>
            <a:r>
              <a:rPr lang="en-US" altLang="en-US" sz="1400" dirty="0" smtClean="0">
                <a:solidFill>
                  <a:schemeClr val="tx2"/>
                </a:solidFill>
              </a:rPr>
              <a:t>	Moving Supervisor</a:t>
            </a:r>
            <a:endParaRPr lang="en-US" altLang="en-US" sz="1400" kern="1200" dirty="0" smtClean="0">
              <a:solidFill>
                <a:schemeClr val="tx2"/>
              </a:solidFill>
            </a:endParaRPr>
          </a:p>
          <a:p>
            <a:pPr algn="ctr">
              <a:buClr>
                <a:srgbClr val="FFCC00"/>
              </a:buClr>
              <a:defRPr/>
            </a:pPr>
            <a:endParaRPr lang="en-US" altLang="en-US" sz="1800" b="1" kern="1200" dirty="0">
              <a:solidFill>
                <a:srgbClr val="FFCC00"/>
              </a:solidFill>
              <a:latin typeface="Tahoma"/>
            </a:endParaRPr>
          </a:p>
          <a:p>
            <a:pPr>
              <a:defRPr/>
            </a:pPr>
            <a:endParaRPr lang="en-US"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ctrTitle"/>
          </p:nvPr>
        </p:nvSpPr>
        <p:spPr>
          <a:xfrm>
            <a:off x="381000" y="838200"/>
            <a:ext cx="8534400" cy="1007542"/>
          </a:xfrm>
        </p:spPr>
        <p:txBody>
          <a:bodyPr/>
          <a:lstStyle/>
          <a:p>
            <a:r>
              <a:rPr lang="en-US" altLang="en-US" dirty="0" smtClean="0"/>
              <a:t>Procurement Card Process</a:t>
            </a:r>
          </a:p>
        </p:txBody>
      </p:sp>
      <p:sp>
        <p:nvSpPr>
          <p:cNvPr id="28675" name="Subtitle 2"/>
          <p:cNvSpPr>
            <a:spLocks noGrp="1"/>
          </p:cNvSpPr>
          <p:nvPr>
            <p:ph type="subTitle" idx="1"/>
          </p:nvPr>
        </p:nvSpPr>
        <p:spPr>
          <a:xfrm>
            <a:off x="838200" y="2362200"/>
            <a:ext cx="7439891" cy="3962400"/>
          </a:xfrm>
        </p:spPr>
        <p:txBody>
          <a:bodyPr>
            <a:noAutofit/>
          </a:bodyPr>
          <a:lstStyle/>
          <a:p>
            <a:pPr algn="l">
              <a:spcAft>
                <a:spcPts val="0"/>
              </a:spcAft>
            </a:pPr>
            <a:r>
              <a:rPr lang="en-US" altLang="en-US" sz="2200" b="1" dirty="0" smtClean="0">
                <a:solidFill>
                  <a:schemeClr val="tx2"/>
                </a:solidFill>
                <a:effectLst/>
              </a:rPr>
              <a:t>2. Procure item from vendor</a:t>
            </a:r>
          </a:p>
          <a:p>
            <a:pPr algn="l">
              <a:spcAft>
                <a:spcPts val="0"/>
              </a:spcAft>
            </a:pPr>
            <a:endParaRPr lang="en-US" altLang="en-US" sz="2200" b="1" dirty="0" smtClean="0">
              <a:solidFill>
                <a:schemeClr val="tx2"/>
              </a:solidFill>
              <a:effectLst/>
            </a:endParaRPr>
          </a:p>
          <a:p>
            <a:pPr algn="l">
              <a:spcAft>
                <a:spcPts val="0"/>
              </a:spcAft>
            </a:pPr>
            <a:r>
              <a:rPr lang="en-US" altLang="en-US" sz="2200" b="1" dirty="0" smtClean="0">
                <a:solidFill>
                  <a:schemeClr val="tx2"/>
                </a:solidFill>
                <a:effectLst/>
              </a:rPr>
              <a:t>3. Save </a:t>
            </a:r>
            <a:r>
              <a:rPr lang="en-US" altLang="en-US" sz="2200" b="1" dirty="0" smtClean="0">
                <a:solidFill>
                  <a:schemeClr val="tx2"/>
                </a:solidFill>
                <a:effectLst/>
              </a:rPr>
              <a:t>receipts. Receipts </a:t>
            </a:r>
            <a:r>
              <a:rPr lang="en-US" altLang="en-US" sz="2200" b="1" u="sng" dirty="0" smtClean="0">
                <a:solidFill>
                  <a:schemeClr val="tx2"/>
                </a:solidFill>
                <a:effectLst/>
              </a:rPr>
              <a:t>must</a:t>
            </a:r>
            <a:r>
              <a:rPr lang="en-US" altLang="en-US" sz="2200" b="1" dirty="0" smtClean="0">
                <a:solidFill>
                  <a:schemeClr val="tx2"/>
                </a:solidFill>
                <a:effectLst/>
              </a:rPr>
              <a:t> be itemized.</a:t>
            </a:r>
            <a:endParaRPr lang="en-US" altLang="en-US" sz="2200" b="1" dirty="0" smtClean="0">
              <a:solidFill>
                <a:schemeClr val="tx2"/>
              </a:solidFill>
              <a:effectLst/>
            </a:endParaRPr>
          </a:p>
          <a:p>
            <a:pPr algn="l">
              <a:spcAft>
                <a:spcPts val="0"/>
              </a:spcAft>
            </a:pPr>
            <a:endParaRPr lang="en-US" altLang="en-US" sz="2200" b="1" dirty="0" smtClean="0">
              <a:solidFill>
                <a:schemeClr val="tx2"/>
              </a:solidFill>
              <a:effectLst/>
            </a:endParaRPr>
          </a:p>
          <a:p>
            <a:pPr algn="l">
              <a:spcAft>
                <a:spcPts val="0"/>
              </a:spcAft>
            </a:pPr>
            <a:r>
              <a:rPr lang="en-US" altLang="en-US" sz="2200" b="1" dirty="0" smtClean="0">
                <a:solidFill>
                  <a:schemeClr val="tx2"/>
                </a:solidFill>
                <a:effectLst/>
              </a:rPr>
              <a:t>4. Complete transaction form &amp; other forms</a:t>
            </a:r>
          </a:p>
          <a:p>
            <a:pPr algn="l">
              <a:spcAft>
                <a:spcPts val="0"/>
              </a:spcAft>
            </a:pPr>
            <a:endParaRPr lang="en-US" altLang="en-US" sz="2200" b="1" dirty="0" smtClean="0">
              <a:solidFill>
                <a:schemeClr val="tx2"/>
              </a:solidFill>
              <a:effectLst/>
            </a:endParaRPr>
          </a:p>
          <a:p>
            <a:pPr algn="l">
              <a:spcAft>
                <a:spcPts val="0"/>
              </a:spcAft>
            </a:pPr>
            <a:r>
              <a:rPr lang="en-US" altLang="en-US" sz="2200" b="1" dirty="0" smtClean="0">
                <a:solidFill>
                  <a:schemeClr val="tx2"/>
                </a:solidFill>
                <a:effectLst/>
              </a:rPr>
              <a:t>5. Match receipts to monthly statements</a:t>
            </a:r>
          </a:p>
          <a:p>
            <a:pPr algn="l">
              <a:spcAft>
                <a:spcPts val="0"/>
              </a:spcAft>
            </a:pPr>
            <a:endParaRPr lang="en-US" altLang="en-US" sz="2200" b="1" dirty="0" smtClean="0">
              <a:solidFill>
                <a:schemeClr val="tx2"/>
              </a:solidFill>
              <a:effectLst/>
            </a:endParaRPr>
          </a:p>
          <a:p>
            <a:pPr algn="l">
              <a:spcAft>
                <a:spcPts val="0"/>
              </a:spcAft>
            </a:pPr>
            <a:r>
              <a:rPr lang="en-US" altLang="en-US" sz="2200" b="1" dirty="0" smtClean="0">
                <a:solidFill>
                  <a:schemeClr val="tx2"/>
                </a:solidFill>
                <a:effectLst/>
              </a:rPr>
              <a:t>6. Send original documentation to Resources Management.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981200" y="838200"/>
            <a:ext cx="5181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2"/>
              </a:buClr>
              <a:buFont typeface="Monotype Sorts" pitchFamily="2" charset="2"/>
              <a:buChar char="z"/>
              <a:defRPr kumimoji="1" sz="3200">
                <a:solidFill>
                  <a:schemeClr val="tx1"/>
                </a:solidFill>
                <a:latin typeface="Tahoma" panose="020B0604030504040204" pitchFamily="34" charset="0"/>
              </a:defRPr>
            </a:lvl1pPr>
            <a:lvl2pPr marL="742950" indent="-285750">
              <a:spcBef>
                <a:spcPct val="20000"/>
              </a:spcBef>
              <a:buClr>
                <a:schemeClr val="accent2"/>
              </a:buClr>
              <a:buFont typeface="Monotype Sorts" pitchFamily="2" charset="2"/>
              <a:buChar char="y"/>
              <a:defRPr kumimoji="1" sz="2800">
                <a:solidFill>
                  <a:schemeClr val="tx1"/>
                </a:solidFill>
                <a:latin typeface="Tahoma" panose="020B0604030504040204" pitchFamily="34" charset="0"/>
              </a:defRPr>
            </a:lvl2pPr>
            <a:lvl3pPr marL="1143000" indent="-228600">
              <a:spcBef>
                <a:spcPct val="20000"/>
              </a:spcBef>
              <a:buClr>
                <a:schemeClr val="accent2"/>
              </a:buClr>
              <a:buFont typeface="Monotype Sorts" pitchFamily="2" charset="2"/>
              <a:buChar char="x"/>
              <a:defRPr kumimoji="1" sz="2400">
                <a:solidFill>
                  <a:schemeClr val="tx1"/>
                </a:solidFill>
                <a:latin typeface="Tahoma" panose="020B0604030504040204" pitchFamily="34" charset="0"/>
              </a:defRPr>
            </a:lvl3pPr>
            <a:lvl4pPr marL="1600200" indent="-228600">
              <a:spcBef>
                <a:spcPct val="20000"/>
              </a:spcBef>
              <a:buClr>
                <a:schemeClr val="accent2"/>
              </a:buClr>
              <a:buChar char="•"/>
              <a:defRPr kumimoji="1" sz="2000">
                <a:solidFill>
                  <a:schemeClr val="tx1"/>
                </a:solidFill>
                <a:latin typeface="Tahoma" panose="020B0604030504040204" pitchFamily="34" charset="0"/>
              </a:defRPr>
            </a:lvl4pPr>
            <a:lvl5pPr marL="2057400" indent="-228600">
              <a:spcBef>
                <a:spcPct val="20000"/>
              </a:spcBef>
              <a:buClr>
                <a:schemeClr val="accent2"/>
              </a:buClr>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9pPr>
          </a:lstStyle>
          <a:p>
            <a:pPr>
              <a:spcBef>
                <a:spcPct val="0"/>
              </a:spcBef>
              <a:buClrTx/>
              <a:buFontTx/>
              <a:buNone/>
            </a:pPr>
            <a:r>
              <a:rPr kumimoji="0" lang="en-US" altLang="en-US" sz="5400" dirty="0">
                <a:solidFill>
                  <a:schemeClr val="tx2"/>
                </a:solidFill>
                <a:latin typeface="+mj-lt"/>
              </a:rPr>
              <a:t>Who’s Involved?</a:t>
            </a:r>
          </a:p>
        </p:txBody>
      </p:sp>
      <p:sp>
        <p:nvSpPr>
          <p:cNvPr id="29699" name="Rectangle 3"/>
          <p:cNvSpPr>
            <a:spLocks noChangeArrowheads="1"/>
          </p:cNvSpPr>
          <p:nvPr/>
        </p:nvSpPr>
        <p:spPr bwMode="auto">
          <a:xfrm>
            <a:off x="533400" y="2743200"/>
            <a:ext cx="723900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lr>
                <a:schemeClr val="accent2"/>
              </a:buClr>
              <a:buFont typeface="Monotype Sorts" pitchFamily="2" charset="2"/>
              <a:buChar char="z"/>
              <a:defRPr kumimoji="1" sz="3200">
                <a:solidFill>
                  <a:schemeClr val="tx1"/>
                </a:solidFill>
                <a:latin typeface="Tahoma" panose="020B0604030504040204" pitchFamily="34" charset="0"/>
              </a:defRPr>
            </a:lvl1pPr>
            <a:lvl2pPr marL="742950" indent="-285750">
              <a:spcBef>
                <a:spcPct val="20000"/>
              </a:spcBef>
              <a:buClr>
                <a:schemeClr val="accent2"/>
              </a:buClr>
              <a:buFont typeface="Monotype Sorts" pitchFamily="2" charset="2"/>
              <a:buChar char="y"/>
              <a:defRPr kumimoji="1" sz="2800">
                <a:solidFill>
                  <a:schemeClr val="tx1"/>
                </a:solidFill>
                <a:latin typeface="Tahoma" panose="020B0604030504040204" pitchFamily="34" charset="0"/>
              </a:defRPr>
            </a:lvl2pPr>
            <a:lvl3pPr marL="1143000" indent="-228600">
              <a:spcBef>
                <a:spcPct val="20000"/>
              </a:spcBef>
              <a:buClr>
                <a:schemeClr val="accent2"/>
              </a:buClr>
              <a:buFont typeface="Monotype Sorts" pitchFamily="2" charset="2"/>
              <a:buChar char="x"/>
              <a:defRPr kumimoji="1" sz="2400">
                <a:solidFill>
                  <a:schemeClr val="tx1"/>
                </a:solidFill>
                <a:latin typeface="Tahoma" panose="020B0604030504040204" pitchFamily="34" charset="0"/>
              </a:defRPr>
            </a:lvl3pPr>
            <a:lvl4pPr marL="1600200" indent="-228600">
              <a:spcBef>
                <a:spcPct val="20000"/>
              </a:spcBef>
              <a:buClr>
                <a:schemeClr val="accent2"/>
              </a:buClr>
              <a:buChar char="•"/>
              <a:defRPr kumimoji="1" sz="2000">
                <a:solidFill>
                  <a:schemeClr val="tx1"/>
                </a:solidFill>
                <a:latin typeface="Tahoma" panose="020B0604030504040204" pitchFamily="34" charset="0"/>
              </a:defRPr>
            </a:lvl4pPr>
            <a:lvl5pPr marL="2057400" indent="-228600">
              <a:spcBef>
                <a:spcPct val="20000"/>
              </a:spcBef>
              <a:buClr>
                <a:schemeClr val="accent2"/>
              </a:buClr>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9pPr>
          </a:lstStyle>
          <a:p>
            <a:pPr marL="800100" indent="-342900">
              <a:spcBef>
                <a:spcPct val="0"/>
              </a:spcBef>
              <a:buClrTx/>
              <a:buSzPct val="70000"/>
              <a:buFont typeface="Arial" panose="020B0604020202020204" pitchFamily="34" charset="0"/>
              <a:buChar char="•"/>
            </a:pPr>
            <a:r>
              <a:rPr kumimoji="0" lang="en-US" altLang="en-US" sz="2400" dirty="0">
                <a:solidFill>
                  <a:schemeClr val="tx2"/>
                </a:solidFill>
                <a:latin typeface="+mn-lt"/>
              </a:rPr>
              <a:t>Any MUW </a:t>
            </a:r>
            <a:r>
              <a:rPr kumimoji="0" lang="en-US" altLang="en-US" sz="2400" dirty="0" smtClean="0">
                <a:solidFill>
                  <a:schemeClr val="tx2"/>
                </a:solidFill>
                <a:latin typeface="+mn-lt"/>
              </a:rPr>
              <a:t>department/division</a:t>
            </a:r>
          </a:p>
          <a:p>
            <a:pPr indent="0">
              <a:spcBef>
                <a:spcPct val="0"/>
              </a:spcBef>
              <a:buClrTx/>
              <a:buFont typeface="WP TypographicSymbols" pitchFamily="2" charset="0"/>
              <a:buNone/>
            </a:pPr>
            <a:endParaRPr kumimoji="0" lang="en-US" altLang="en-US" sz="2400" dirty="0">
              <a:solidFill>
                <a:schemeClr val="tx2"/>
              </a:solidFill>
              <a:latin typeface="+mn-lt"/>
            </a:endParaRPr>
          </a:p>
          <a:p>
            <a:pPr marL="800100" indent="-342900">
              <a:spcBef>
                <a:spcPct val="0"/>
              </a:spcBef>
              <a:buClrTx/>
              <a:buSzPct val="70000"/>
              <a:buFont typeface="Arial" panose="020B0604020202020204" pitchFamily="34" charset="0"/>
              <a:buChar char="•"/>
            </a:pPr>
            <a:r>
              <a:rPr kumimoji="0" lang="en-US" altLang="en-US" sz="2400" dirty="0" smtClean="0">
                <a:solidFill>
                  <a:schemeClr val="tx2"/>
                </a:solidFill>
                <a:latin typeface="+mn-lt"/>
              </a:rPr>
              <a:t>Cardholders </a:t>
            </a:r>
            <a:r>
              <a:rPr kumimoji="0" lang="en-US" altLang="en-US" sz="2400" dirty="0">
                <a:solidFill>
                  <a:schemeClr val="tx2"/>
                </a:solidFill>
                <a:latin typeface="+mn-lt"/>
              </a:rPr>
              <a:t>may NEVER allow individuals within </a:t>
            </a:r>
            <a:r>
              <a:rPr kumimoji="0" lang="en-US" altLang="en-US" sz="2400" dirty="0" smtClean="0">
                <a:solidFill>
                  <a:schemeClr val="tx2"/>
                </a:solidFill>
                <a:latin typeface="+mn-lt"/>
              </a:rPr>
              <a:t>their division </a:t>
            </a:r>
            <a:r>
              <a:rPr kumimoji="0" lang="en-US" altLang="en-US" sz="2400" dirty="0">
                <a:solidFill>
                  <a:schemeClr val="tx2"/>
                </a:solidFill>
                <a:latin typeface="+mn-lt"/>
              </a:rPr>
              <a:t>to borrow their card.</a:t>
            </a:r>
          </a:p>
        </p:txBody>
      </p:sp>
    </p:spTree>
  </p:cSld>
  <p:clrMapOvr>
    <a:masterClrMapping/>
  </p:clrMapOvr>
  <p:transition spd="med">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ctrTitle"/>
          </p:nvPr>
        </p:nvSpPr>
        <p:spPr>
          <a:xfrm>
            <a:off x="1390310" y="990600"/>
            <a:ext cx="6668180" cy="931342"/>
          </a:xfrm>
        </p:spPr>
        <p:txBody>
          <a:bodyPr/>
          <a:lstStyle/>
          <a:p>
            <a:r>
              <a:rPr lang="en-US" altLang="en-US" dirty="0" smtClean="0"/>
              <a:t>Security Issues</a:t>
            </a:r>
          </a:p>
        </p:txBody>
      </p:sp>
      <p:sp>
        <p:nvSpPr>
          <p:cNvPr id="30723" name="Subtitle 2"/>
          <p:cNvSpPr>
            <a:spLocks noGrp="1"/>
          </p:cNvSpPr>
          <p:nvPr>
            <p:ph type="subTitle" idx="1"/>
          </p:nvPr>
        </p:nvSpPr>
        <p:spPr>
          <a:xfrm>
            <a:off x="914400" y="2743200"/>
            <a:ext cx="7620000" cy="3810000"/>
          </a:xfrm>
        </p:spPr>
        <p:txBody>
          <a:bodyPr/>
          <a:lstStyle/>
          <a:p>
            <a:pPr marL="457200" indent="-457200" algn="l">
              <a:buFont typeface="Arial" panose="020B0604020202020204" pitchFamily="34" charset="0"/>
              <a:buChar char="•"/>
            </a:pPr>
            <a:r>
              <a:rPr lang="en-US" altLang="en-US" sz="2400" dirty="0" smtClean="0">
                <a:solidFill>
                  <a:schemeClr val="tx2"/>
                </a:solidFill>
              </a:rPr>
              <a:t>Keep the procurement card in a secure location (e.g. locked file cabinet of office safe)</a:t>
            </a:r>
          </a:p>
          <a:p>
            <a:pPr marL="457200" indent="-457200" algn="l">
              <a:buFont typeface="Arial" panose="020B0604020202020204" pitchFamily="34" charset="0"/>
              <a:buChar char="•"/>
            </a:pPr>
            <a:r>
              <a:rPr lang="en-US" altLang="en-US" sz="2400" dirty="0" smtClean="0">
                <a:solidFill>
                  <a:schemeClr val="tx2"/>
                </a:solidFill>
              </a:rPr>
              <a:t>Keep the procurement card separate from personal credit cards</a:t>
            </a:r>
          </a:p>
          <a:p>
            <a:pPr marL="457200" indent="-457200" algn="l">
              <a:buFont typeface="Arial" panose="020B0604020202020204" pitchFamily="34" charset="0"/>
              <a:buChar char="•"/>
            </a:pPr>
            <a:r>
              <a:rPr lang="en-US" altLang="en-US" sz="2400" dirty="0" smtClean="0">
                <a:solidFill>
                  <a:schemeClr val="tx2"/>
                </a:solidFill>
              </a:rPr>
              <a:t>Have someone double check receipts against billing statement.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86507" y="914400"/>
            <a:ext cx="8763000" cy="838200"/>
          </a:xfrm>
        </p:spPr>
        <p:txBody>
          <a:bodyPr>
            <a:noAutofit/>
          </a:bodyPr>
          <a:lstStyle/>
          <a:p>
            <a:r>
              <a:rPr lang="en-US" altLang="en-US" sz="5400" dirty="0" smtClean="0"/>
              <a:t>Where Can I Use The Card?</a:t>
            </a:r>
          </a:p>
        </p:txBody>
      </p:sp>
      <p:sp>
        <p:nvSpPr>
          <p:cNvPr id="31747" name="Rectangle 3"/>
          <p:cNvSpPr>
            <a:spLocks noGrp="1" noChangeArrowheads="1"/>
          </p:cNvSpPr>
          <p:nvPr>
            <p:ph idx="1"/>
          </p:nvPr>
        </p:nvSpPr>
        <p:spPr>
          <a:xfrm>
            <a:off x="914400" y="2514600"/>
            <a:ext cx="7536268" cy="3581401"/>
          </a:xfrm>
        </p:spPr>
        <p:txBody>
          <a:bodyPr>
            <a:normAutofit/>
          </a:bodyPr>
          <a:lstStyle/>
          <a:p>
            <a:pPr>
              <a:buFont typeface="Arial" panose="020B0604020202020204" pitchFamily="34" charset="0"/>
              <a:buChar char="•"/>
            </a:pPr>
            <a:r>
              <a:rPr lang="en-US" altLang="en-US" sz="2400" dirty="0" smtClean="0"/>
              <a:t>All vendors that accept Visa</a:t>
            </a:r>
          </a:p>
          <a:p>
            <a:pPr>
              <a:buFont typeface="Arial" panose="020B0604020202020204" pitchFamily="34" charset="0"/>
              <a:buChar char="•"/>
            </a:pPr>
            <a:r>
              <a:rPr lang="en-US" altLang="en-US" sz="2400" dirty="0" smtClean="0"/>
              <a:t>Except merchants that have been blocked</a:t>
            </a:r>
          </a:p>
          <a:p>
            <a:pPr lvl="1">
              <a:buFont typeface="Century Gothic" panose="020B0502020202020204" pitchFamily="34" charset="0"/>
              <a:buChar char="−"/>
            </a:pPr>
            <a:r>
              <a:rPr lang="en-US" altLang="en-US" sz="2400" dirty="0" smtClean="0"/>
              <a:t>Restaurants</a:t>
            </a:r>
          </a:p>
          <a:p>
            <a:pPr lvl="1">
              <a:buFont typeface="Century Gothic" panose="020B0502020202020204" pitchFamily="34" charset="0"/>
              <a:buChar char="−"/>
            </a:pPr>
            <a:r>
              <a:rPr lang="en-US" altLang="en-US" sz="2400" dirty="0" smtClean="0"/>
              <a:t>Liquor Stores</a:t>
            </a:r>
          </a:p>
          <a:p>
            <a:pPr lvl="1">
              <a:buFont typeface="Century Gothic" panose="020B0502020202020204" pitchFamily="34" charset="0"/>
              <a:buChar char="−"/>
            </a:pPr>
            <a:r>
              <a:rPr lang="en-US" altLang="en-US" sz="2400" dirty="0" smtClean="0"/>
              <a:t>Etc.</a:t>
            </a:r>
          </a:p>
        </p:txBody>
      </p:sp>
    </p:spTree>
  </p:cSld>
  <p:clrMapOvr>
    <a:masterClrMapping/>
  </p:clrMapOvr>
  <p:transition spd="med">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558107" y="990600"/>
            <a:ext cx="6019800" cy="838200"/>
          </a:xfrm>
        </p:spPr>
        <p:txBody>
          <a:bodyPr>
            <a:noAutofit/>
          </a:bodyPr>
          <a:lstStyle/>
          <a:p>
            <a:pPr algn="ctr"/>
            <a:r>
              <a:rPr lang="en-US" altLang="en-US" sz="5400" dirty="0" smtClean="0"/>
              <a:t>Card Limits</a:t>
            </a:r>
          </a:p>
        </p:txBody>
      </p:sp>
      <p:sp>
        <p:nvSpPr>
          <p:cNvPr id="34819" name="Rectangle 3"/>
          <p:cNvSpPr>
            <a:spLocks noGrp="1" noChangeArrowheads="1"/>
          </p:cNvSpPr>
          <p:nvPr>
            <p:ph idx="1"/>
          </p:nvPr>
        </p:nvSpPr>
        <p:spPr>
          <a:xfrm>
            <a:off x="838200" y="2590800"/>
            <a:ext cx="8077200" cy="3200401"/>
          </a:xfrm>
        </p:spPr>
        <p:txBody>
          <a:bodyPr>
            <a:normAutofit/>
          </a:bodyPr>
          <a:lstStyle/>
          <a:p>
            <a:pPr>
              <a:buFont typeface="Arial" panose="020B0604020202020204" pitchFamily="34" charset="0"/>
              <a:buChar char="•"/>
              <a:defRPr/>
            </a:pPr>
            <a:r>
              <a:rPr lang="en-US" altLang="en-US" sz="2400" dirty="0" smtClean="0"/>
              <a:t>   Single Transaction Limit - $500</a:t>
            </a:r>
          </a:p>
          <a:p>
            <a:pPr>
              <a:buFont typeface="Arial" panose="020B0604020202020204" pitchFamily="34" charset="0"/>
              <a:buChar char="•"/>
              <a:defRPr/>
            </a:pPr>
            <a:r>
              <a:rPr lang="en-US" altLang="en-US" sz="2400" dirty="0" smtClean="0"/>
              <a:t>   Monthly Limit - $5,000</a:t>
            </a:r>
          </a:p>
          <a:p>
            <a:pPr marL="0" indent="0">
              <a:buFont typeface="Monotype Sorts" pitchFamily="2" charset="2"/>
              <a:buNone/>
              <a:defRPr/>
            </a:pPr>
            <a:endParaRPr lang="en-US" altLang="en-US" sz="2400" dirty="0" smtClean="0"/>
          </a:p>
          <a:p>
            <a:pPr marL="0" indent="0">
              <a:buFont typeface="Monotype Sorts" pitchFamily="2" charset="2"/>
              <a:buNone/>
              <a:defRPr/>
            </a:pPr>
            <a:r>
              <a:rPr lang="en-US" altLang="en-US" sz="2400" b="1" dirty="0" smtClean="0">
                <a:solidFill>
                  <a:srgbClr val="C00000"/>
                </a:solidFill>
              </a:rPr>
              <a:t>Cannot exceed the amount of money in the departmental budget!</a:t>
            </a:r>
            <a:endParaRPr lang="en-US" altLang="en-US" sz="2400" dirty="0" smtClean="0">
              <a:solidFill>
                <a:srgbClr val="C00000"/>
              </a:solidFill>
            </a:endParaRPr>
          </a:p>
        </p:txBody>
      </p:sp>
    </p:spTree>
  </p:cSld>
  <p:clrMapOvr>
    <a:masterClrMapping/>
  </p:clrMapOvr>
  <p:transition spd="med">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460500" y="891886"/>
            <a:ext cx="6299200" cy="685800"/>
          </a:xfrm>
        </p:spPr>
        <p:txBody>
          <a:bodyPr>
            <a:noAutofit/>
          </a:bodyPr>
          <a:lstStyle/>
          <a:p>
            <a:r>
              <a:rPr lang="en-US" altLang="en-US" sz="5400" dirty="0" smtClean="0">
                <a:effectLst/>
              </a:rPr>
              <a:t>Quick Reference List</a:t>
            </a:r>
          </a:p>
        </p:txBody>
      </p:sp>
      <p:sp>
        <p:nvSpPr>
          <p:cNvPr id="33795" name="Rectangle 3"/>
          <p:cNvSpPr>
            <a:spLocks noGrp="1" noChangeArrowheads="1"/>
          </p:cNvSpPr>
          <p:nvPr>
            <p:ph sz="half" idx="1"/>
          </p:nvPr>
        </p:nvSpPr>
        <p:spPr>
          <a:xfrm>
            <a:off x="457200" y="2533650"/>
            <a:ext cx="4013200" cy="3790950"/>
          </a:xfrm>
        </p:spPr>
        <p:txBody>
          <a:bodyPr/>
          <a:lstStyle/>
          <a:p>
            <a:pPr>
              <a:buFont typeface="Arial" panose="020B0604020202020204" pitchFamily="34" charset="0"/>
              <a:buChar char="•"/>
            </a:pPr>
            <a:r>
              <a:rPr lang="en-US" altLang="en-US" sz="2400" dirty="0" smtClean="0">
                <a:effectLst/>
              </a:rPr>
              <a:t>Equipment or Inventory Items</a:t>
            </a:r>
          </a:p>
          <a:p>
            <a:pPr>
              <a:buFont typeface="Arial" panose="020B0604020202020204" pitchFamily="34" charset="0"/>
              <a:buChar char="•"/>
            </a:pPr>
            <a:r>
              <a:rPr lang="en-US" altLang="en-US" sz="2400" u="sng" dirty="0" smtClean="0">
                <a:effectLst/>
              </a:rPr>
              <a:t>Sales Tax</a:t>
            </a:r>
            <a:endParaRPr lang="en-US" altLang="en-US" sz="2400" dirty="0" smtClean="0">
              <a:effectLst/>
            </a:endParaRPr>
          </a:p>
          <a:p>
            <a:pPr>
              <a:buFont typeface="Arial" panose="020B0604020202020204" pitchFamily="34" charset="0"/>
              <a:buChar char="•"/>
            </a:pPr>
            <a:r>
              <a:rPr lang="en-US" altLang="en-US" sz="2400" dirty="0" smtClean="0">
                <a:effectLst/>
              </a:rPr>
              <a:t>ATM  or Cash Withdrawals</a:t>
            </a:r>
          </a:p>
          <a:p>
            <a:pPr>
              <a:buFont typeface="Arial" panose="020B0604020202020204" pitchFamily="34" charset="0"/>
              <a:buChar char="•"/>
            </a:pPr>
            <a:r>
              <a:rPr lang="en-US" altLang="en-US" sz="2400" dirty="0" smtClean="0">
                <a:effectLst/>
              </a:rPr>
              <a:t>Radioactive or Hazardous Materials</a:t>
            </a:r>
          </a:p>
          <a:p>
            <a:pPr>
              <a:buFont typeface="Arial" panose="020B0604020202020204" pitchFamily="34" charset="0"/>
              <a:buChar char="•"/>
            </a:pPr>
            <a:r>
              <a:rPr lang="en-US" altLang="en-US" sz="2400" dirty="0" smtClean="0">
                <a:effectLst/>
              </a:rPr>
              <a:t>Back Orders</a:t>
            </a:r>
          </a:p>
        </p:txBody>
      </p:sp>
      <p:sp>
        <p:nvSpPr>
          <p:cNvPr id="33796" name="Rectangle 4"/>
          <p:cNvSpPr>
            <a:spLocks noGrp="1" noChangeArrowheads="1"/>
          </p:cNvSpPr>
          <p:nvPr>
            <p:ph sz="half" idx="2"/>
          </p:nvPr>
        </p:nvSpPr>
        <p:spPr>
          <a:xfrm>
            <a:off x="4622800" y="2533650"/>
            <a:ext cx="4013200" cy="3867150"/>
          </a:xfrm>
        </p:spPr>
        <p:txBody>
          <a:bodyPr/>
          <a:lstStyle/>
          <a:p>
            <a:pPr>
              <a:buFont typeface="Arial" panose="020B0604020202020204" pitchFamily="34" charset="0"/>
              <a:buChar char="•"/>
            </a:pPr>
            <a:r>
              <a:rPr lang="en-US" altLang="en-US" sz="2400" dirty="0" smtClean="0">
                <a:effectLst/>
              </a:rPr>
              <a:t>Travel or Restaurant Expenses</a:t>
            </a:r>
          </a:p>
          <a:p>
            <a:pPr>
              <a:buFont typeface="Arial" panose="020B0604020202020204" pitchFamily="34" charset="0"/>
              <a:buChar char="•"/>
            </a:pPr>
            <a:r>
              <a:rPr lang="en-US" altLang="en-US" sz="2400" dirty="0" smtClean="0">
                <a:effectLst/>
              </a:rPr>
              <a:t>Personal Use</a:t>
            </a:r>
          </a:p>
          <a:p>
            <a:pPr>
              <a:buFont typeface="Arial" panose="020B0604020202020204" pitchFamily="34" charset="0"/>
              <a:buChar char="•"/>
            </a:pPr>
            <a:r>
              <a:rPr lang="en-US" altLang="en-US" sz="2400" dirty="0" smtClean="0">
                <a:effectLst/>
              </a:rPr>
              <a:t>Gifts, Incentives, or Awards</a:t>
            </a:r>
          </a:p>
        </p:txBody>
      </p:sp>
      <p:sp>
        <p:nvSpPr>
          <p:cNvPr id="26629" name="Text Box 5"/>
          <p:cNvSpPr txBox="1">
            <a:spLocks noChangeArrowheads="1"/>
          </p:cNvSpPr>
          <p:nvPr/>
        </p:nvSpPr>
        <p:spPr bwMode="auto">
          <a:xfrm>
            <a:off x="609600" y="1828800"/>
            <a:ext cx="8001000" cy="457200"/>
          </a:xfrm>
          <a:prstGeom prst="rect">
            <a:avLst/>
          </a:prstGeom>
          <a:noFill/>
          <a:ln w="9525">
            <a:noFill/>
            <a:miter lim="800000"/>
            <a:headEnd/>
            <a:tailEnd/>
          </a:ln>
          <a:effectLst/>
        </p:spPr>
        <p:txBody>
          <a:bodyPr>
            <a:spAutoFit/>
          </a:bodyPr>
          <a:lstStyle/>
          <a:p>
            <a:pPr algn="ctr">
              <a:spcBef>
                <a:spcPct val="50000"/>
              </a:spcBef>
              <a:defRPr/>
            </a:pPr>
            <a:r>
              <a:rPr lang="en-US" b="1" dirty="0">
                <a:solidFill>
                  <a:srgbClr val="C00000"/>
                </a:solidFill>
              </a:rPr>
              <a:t>The procurement card may </a:t>
            </a:r>
            <a:r>
              <a:rPr lang="en-US" b="1" u="sng" dirty="0">
                <a:solidFill>
                  <a:srgbClr val="C00000"/>
                </a:solidFill>
                <a:effectLst>
                  <a:outerShdw blurRad="38100" dist="38100" dir="2700000" algn="tl">
                    <a:srgbClr val="000000"/>
                  </a:outerShdw>
                </a:effectLst>
              </a:rPr>
              <a:t>NOT</a:t>
            </a:r>
            <a:r>
              <a:rPr lang="en-US" b="1" dirty="0">
                <a:solidFill>
                  <a:srgbClr val="C00000"/>
                </a:solidFill>
              </a:rPr>
              <a:t> be used for the following:</a:t>
            </a:r>
          </a:p>
        </p:txBody>
      </p:sp>
    </p:spTree>
  </p:cSld>
  <p:clrMapOvr>
    <a:masterClrMapping/>
  </p:clrMapOvr>
  <p:transition spd="med">
    <p:zo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358207" y="914400"/>
            <a:ext cx="4419600" cy="685800"/>
          </a:xfrm>
        </p:spPr>
        <p:txBody>
          <a:bodyPr>
            <a:noAutofit/>
          </a:bodyPr>
          <a:lstStyle/>
          <a:p>
            <a:r>
              <a:rPr lang="en-US" altLang="en-US" sz="5400" dirty="0" smtClean="0"/>
              <a:t>Checklist</a:t>
            </a:r>
          </a:p>
        </p:txBody>
      </p:sp>
      <p:sp>
        <p:nvSpPr>
          <p:cNvPr id="34819" name="Rectangle 3"/>
          <p:cNvSpPr>
            <a:spLocks noGrp="1" noChangeArrowheads="1"/>
          </p:cNvSpPr>
          <p:nvPr>
            <p:ph idx="1"/>
          </p:nvPr>
        </p:nvSpPr>
        <p:spPr>
          <a:xfrm>
            <a:off x="685346" y="2135430"/>
            <a:ext cx="7765322" cy="4058751"/>
          </a:xfrm>
        </p:spPr>
        <p:txBody>
          <a:bodyPr>
            <a:normAutofit fontScale="92500" lnSpcReduction="20000"/>
          </a:bodyPr>
          <a:lstStyle/>
          <a:p>
            <a:pPr marL="0" indent="0">
              <a:buFont typeface="Monotype Sorts" pitchFamily="2" charset="2"/>
              <a:buNone/>
            </a:pPr>
            <a:r>
              <a:rPr lang="en-US" altLang="en-US" sz="2600" dirty="0" smtClean="0">
                <a:effectLst/>
              </a:rPr>
              <a:t>Before using the Procurement Card, check to see if the item you want to purchase meets the following criteria.</a:t>
            </a:r>
          </a:p>
          <a:p>
            <a:pPr marL="0" indent="0" algn="ctr">
              <a:lnSpc>
                <a:spcPct val="50000"/>
              </a:lnSpc>
              <a:buFont typeface="Monotype Sorts" pitchFamily="2" charset="2"/>
              <a:buNone/>
            </a:pPr>
            <a:endParaRPr lang="en-US" altLang="en-US" sz="2600" dirty="0" smtClean="0">
              <a:solidFill>
                <a:schemeClr val="tx2"/>
              </a:solidFill>
              <a:effectLst/>
            </a:endParaRPr>
          </a:p>
          <a:p>
            <a:pPr marL="0" indent="0">
              <a:buFont typeface="Monotype Sorts" pitchFamily="2" charset="2"/>
              <a:buNone/>
            </a:pPr>
            <a:r>
              <a:rPr lang="en-US" altLang="en-US" sz="2600" dirty="0" smtClean="0">
                <a:solidFill>
                  <a:schemeClr val="tx2"/>
                </a:solidFill>
                <a:effectLst/>
              </a:rPr>
              <a:t>	Commodity/Service</a:t>
            </a:r>
          </a:p>
          <a:p>
            <a:pPr marL="0" indent="0">
              <a:buFont typeface="Monotype Sorts" pitchFamily="2" charset="2"/>
              <a:buNone/>
            </a:pPr>
            <a:r>
              <a:rPr lang="en-US" altLang="en-US" sz="2600" dirty="0" smtClean="0">
                <a:solidFill>
                  <a:schemeClr val="tx2"/>
                </a:solidFill>
                <a:effectLst/>
              </a:rPr>
              <a:t>	Not circumventing State Contract</a:t>
            </a:r>
            <a:endParaRPr lang="en-US" altLang="en-US" sz="2600" dirty="0" smtClean="0">
              <a:effectLst/>
            </a:endParaRPr>
          </a:p>
          <a:p>
            <a:pPr marL="0" indent="0">
              <a:buFont typeface="Monotype Sorts" pitchFamily="2" charset="2"/>
              <a:buNone/>
            </a:pPr>
            <a:r>
              <a:rPr lang="en-US" altLang="en-US" sz="2600" dirty="0" smtClean="0">
                <a:solidFill>
                  <a:schemeClr val="tx2"/>
                </a:solidFill>
                <a:effectLst/>
              </a:rPr>
              <a:t>	Not a Special Inventory Item</a:t>
            </a:r>
            <a:endParaRPr lang="en-US" altLang="en-US" sz="2600" dirty="0" smtClean="0">
              <a:effectLst/>
            </a:endParaRPr>
          </a:p>
          <a:p>
            <a:pPr marL="0" indent="0">
              <a:buFont typeface="Monotype Sorts" pitchFamily="2" charset="2"/>
              <a:buNone/>
            </a:pPr>
            <a:r>
              <a:rPr lang="en-US" altLang="en-US" sz="2600" dirty="0" smtClean="0">
                <a:solidFill>
                  <a:schemeClr val="tx2"/>
                </a:solidFill>
                <a:effectLst/>
              </a:rPr>
              <a:t>	Available Funds in the Budget</a:t>
            </a:r>
            <a:endParaRPr lang="en-US" altLang="en-US" sz="2600" dirty="0" smtClean="0">
              <a:effectLst/>
            </a:endParaRPr>
          </a:p>
          <a:p>
            <a:pPr marL="0" indent="0">
              <a:buFont typeface="Monotype Sorts" pitchFamily="2" charset="2"/>
              <a:buNone/>
            </a:pPr>
            <a:endParaRPr lang="en-US" altLang="en-US" sz="2600" dirty="0" smtClean="0">
              <a:effectLst/>
            </a:endParaRPr>
          </a:p>
          <a:p>
            <a:pPr marL="0" indent="0">
              <a:buFont typeface="Monotype Sorts" pitchFamily="2" charset="2"/>
              <a:buNone/>
            </a:pPr>
            <a:r>
              <a:rPr lang="en-US" altLang="en-US" sz="2600" dirty="0" smtClean="0">
                <a:effectLst/>
              </a:rPr>
              <a:t>If you have checked all of the above, then you may use the procurement card!</a:t>
            </a:r>
          </a:p>
          <a:p>
            <a:pPr marL="0" indent="0" algn="ctr">
              <a:buFont typeface="Monotype Sorts" pitchFamily="2" charset="2"/>
              <a:buNone/>
            </a:pPr>
            <a:endParaRPr lang="en-US" altLang="en-US" dirty="0" smtClean="0"/>
          </a:p>
        </p:txBody>
      </p:sp>
      <p:graphicFrame>
        <p:nvGraphicFramePr>
          <p:cNvPr id="34820" name="Object 4"/>
          <p:cNvGraphicFramePr>
            <a:graphicFrameLocks noChangeAspect="1"/>
          </p:cNvGraphicFramePr>
          <p:nvPr>
            <p:extLst>
              <p:ext uri="{D42A27DB-BD31-4B8C-83A1-F6EECF244321}">
                <p14:modId xmlns:p14="http://schemas.microsoft.com/office/powerpoint/2010/main" val="312928605"/>
              </p:ext>
            </p:extLst>
          </p:nvPr>
        </p:nvGraphicFramePr>
        <p:xfrm>
          <a:off x="763225" y="3981232"/>
          <a:ext cx="411163" cy="357188"/>
        </p:xfrm>
        <a:graphic>
          <a:graphicData uri="http://schemas.openxmlformats.org/presentationml/2006/ole">
            <mc:AlternateContent xmlns:mc="http://schemas.openxmlformats.org/markup-compatibility/2006">
              <mc:Choice xmlns:v="urn:schemas-microsoft-com:vml" Requires="v">
                <p:oleObj spid="_x0000_s34892" name="Clip" r:id="rId3" imgW="2124143" imgH="3181260" progId="MS_ClipArt_Gallery.2">
                  <p:embed/>
                </p:oleObj>
              </mc:Choice>
              <mc:Fallback>
                <p:oleObj name="Clip" r:id="rId3" imgW="2124143" imgH="3181260" progId="MS_ClipArt_Gallery.2">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3225" y="3981232"/>
                        <a:ext cx="411163" cy="35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4821" name="Line 5"/>
          <p:cNvSpPr>
            <a:spLocks noChangeShapeType="1"/>
          </p:cNvSpPr>
          <p:nvPr/>
        </p:nvSpPr>
        <p:spPr bwMode="auto">
          <a:xfrm>
            <a:off x="632836" y="3429000"/>
            <a:ext cx="609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22" name="Line 6"/>
          <p:cNvSpPr>
            <a:spLocks noChangeShapeType="1"/>
          </p:cNvSpPr>
          <p:nvPr/>
        </p:nvSpPr>
        <p:spPr bwMode="auto">
          <a:xfrm>
            <a:off x="632836" y="4343400"/>
            <a:ext cx="609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23" name="Line 7"/>
          <p:cNvSpPr>
            <a:spLocks noChangeShapeType="1"/>
          </p:cNvSpPr>
          <p:nvPr/>
        </p:nvSpPr>
        <p:spPr bwMode="auto">
          <a:xfrm>
            <a:off x="632836" y="4724400"/>
            <a:ext cx="609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24" name="Line 8"/>
          <p:cNvSpPr>
            <a:spLocks noChangeShapeType="1"/>
          </p:cNvSpPr>
          <p:nvPr/>
        </p:nvSpPr>
        <p:spPr bwMode="auto">
          <a:xfrm>
            <a:off x="632836" y="3881220"/>
            <a:ext cx="609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34825" name="Object 9"/>
          <p:cNvGraphicFramePr>
            <a:graphicFrameLocks noChangeAspect="1"/>
          </p:cNvGraphicFramePr>
          <p:nvPr>
            <p:extLst>
              <p:ext uri="{D42A27DB-BD31-4B8C-83A1-F6EECF244321}">
                <p14:modId xmlns:p14="http://schemas.microsoft.com/office/powerpoint/2010/main" val="2825236954"/>
              </p:ext>
            </p:extLst>
          </p:nvPr>
        </p:nvGraphicFramePr>
        <p:xfrm>
          <a:off x="784224" y="3066833"/>
          <a:ext cx="411163" cy="357188"/>
        </p:xfrm>
        <a:graphic>
          <a:graphicData uri="http://schemas.openxmlformats.org/presentationml/2006/ole">
            <mc:AlternateContent xmlns:mc="http://schemas.openxmlformats.org/markup-compatibility/2006">
              <mc:Choice xmlns:v="urn:schemas-microsoft-com:vml" Requires="v">
                <p:oleObj spid="_x0000_s34893" name="Clip" r:id="rId5" imgW="2124143" imgH="3181260" progId="MS_ClipArt_Gallery.2">
                  <p:embed/>
                </p:oleObj>
              </mc:Choice>
              <mc:Fallback>
                <p:oleObj name="Clip" r:id="rId5" imgW="2124143" imgH="3181260" progId="MS_ClipArt_Gallery.2">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4224" y="3066833"/>
                        <a:ext cx="411163" cy="357188"/>
                      </a:xfrm>
                      <a:prstGeom prst="rect">
                        <a:avLst/>
                      </a:prstGeom>
                      <a:noFill/>
                      <a:ln>
                        <a:noFill/>
                      </a:ln>
                      <a:effectLst/>
                      <a:extLst/>
                    </p:spPr>
                  </p:pic>
                </p:oleObj>
              </mc:Fallback>
            </mc:AlternateContent>
          </a:graphicData>
        </a:graphic>
      </p:graphicFrame>
      <p:graphicFrame>
        <p:nvGraphicFramePr>
          <p:cNvPr id="34826" name="Object 10"/>
          <p:cNvGraphicFramePr>
            <a:graphicFrameLocks noChangeAspect="1"/>
          </p:cNvGraphicFramePr>
          <p:nvPr>
            <p:extLst>
              <p:ext uri="{D42A27DB-BD31-4B8C-83A1-F6EECF244321}">
                <p14:modId xmlns:p14="http://schemas.microsoft.com/office/powerpoint/2010/main" val="1327722671"/>
              </p:ext>
            </p:extLst>
          </p:nvPr>
        </p:nvGraphicFramePr>
        <p:xfrm>
          <a:off x="781770" y="4363433"/>
          <a:ext cx="411163" cy="357188"/>
        </p:xfrm>
        <a:graphic>
          <a:graphicData uri="http://schemas.openxmlformats.org/presentationml/2006/ole">
            <mc:AlternateContent xmlns:mc="http://schemas.openxmlformats.org/markup-compatibility/2006">
              <mc:Choice xmlns:v="urn:schemas-microsoft-com:vml" Requires="v">
                <p:oleObj spid="_x0000_s34894" name="Clip" r:id="rId7" imgW="2124143" imgH="3181260" progId="MS_ClipArt_Gallery.2">
                  <p:embed/>
                </p:oleObj>
              </mc:Choice>
              <mc:Fallback>
                <p:oleObj name="Clip" r:id="rId7" imgW="2124143" imgH="3181260" progId="MS_ClipArt_Gallery.2">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1770" y="4363433"/>
                        <a:ext cx="411163" cy="35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827" name="Object 11"/>
          <p:cNvGraphicFramePr>
            <a:graphicFrameLocks noChangeAspect="1"/>
          </p:cNvGraphicFramePr>
          <p:nvPr>
            <p:extLst>
              <p:ext uri="{D42A27DB-BD31-4B8C-83A1-F6EECF244321}">
                <p14:modId xmlns:p14="http://schemas.microsoft.com/office/powerpoint/2010/main" val="1844056680"/>
              </p:ext>
            </p:extLst>
          </p:nvPr>
        </p:nvGraphicFramePr>
        <p:xfrm>
          <a:off x="763225" y="3524032"/>
          <a:ext cx="411163" cy="357188"/>
        </p:xfrm>
        <a:graphic>
          <a:graphicData uri="http://schemas.openxmlformats.org/presentationml/2006/ole">
            <mc:AlternateContent xmlns:mc="http://schemas.openxmlformats.org/markup-compatibility/2006">
              <mc:Choice xmlns:v="urn:schemas-microsoft-com:vml" Requires="v">
                <p:oleObj spid="_x0000_s34895" name="Clip" r:id="rId9" imgW="2124143" imgH="3181260" progId="MS_ClipArt_Gallery.2">
                  <p:embed/>
                </p:oleObj>
              </mc:Choice>
              <mc:Fallback>
                <p:oleObj name="Clip" r:id="rId9" imgW="2124143" imgH="3181260" progId="MS_ClipArt_Gallery.2">
                  <p:embed/>
                  <p:pic>
                    <p:nvPicPr>
                      <p:cNvPr id="0"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3225" y="3524032"/>
                        <a:ext cx="411163" cy="35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med">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2362200" y="914400"/>
            <a:ext cx="6019800" cy="762000"/>
          </a:xfrm>
        </p:spPr>
        <p:txBody>
          <a:bodyPr>
            <a:noAutofit/>
          </a:bodyPr>
          <a:lstStyle/>
          <a:p>
            <a:r>
              <a:rPr lang="en-US" altLang="en-US" sz="5400" dirty="0" smtClean="0"/>
              <a:t>Program Violations</a:t>
            </a:r>
          </a:p>
        </p:txBody>
      </p:sp>
      <p:sp>
        <p:nvSpPr>
          <p:cNvPr id="35843" name="Rectangle 3"/>
          <p:cNvSpPr>
            <a:spLocks noGrp="1" noChangeArrowheads="1"/>
          </p:cNvSpPr>
          <p:nvPr>
            <p:ph idx="1"/>
          </p:nvPr>
        </p:nvSpPr>
        <p:spPr>
          <a:xfrm>
            <a:off x="457200" y="2133600"/>
            <a:ext cx="8178800" cy="4343400"/>
          </a:xfrm>
        </p:spPr>
        <p:txBody>
          <a:bodyPr>
            <a:normAutofit/>
          </a:bodyPr>
          <a:lstStyle/>
          <a:p>
            <a:pPr>
              <a:buFont typeface="Arial" panose="020B0604020202020204" pitchFamily="34" charset="0"/>
              <a:buChar char="•"/>
            </a:pPr>
            <a:r>
              <a:rPr lang="en-US" altLang="en-US" sz="2400" dirty="0" smtClean="0"/>
              <a:t>Personal Purchases</a:t>
            </a:r>
          </a:p>
          <a:p>
            <a:pPr>
              <a:buFont typeface="Arial" panose="020B0604020202020204" pitchFamily="34" charset="0"/>
              <a:buChar char="•"/>
            </a:pPr>
            <a:r>
              <a:rPr lang="en-US" altLang="en-US" sz="2400" dirty="0" smtClean="0"/>
              <a:t>Cash or Cash Type Transactions</a:t>
            </a:r>
          </a:p>
          <a:p>
            <a:pPr>
              <a:buFont typeface="Arial" panose="020B0604020202020204" pitchFamily="34" charset="0"/>
              <a:buChar char="•"/>
            </a:pPr>
            <a:r>
              <a:rPr lang="en-US" altLang="en-US" sz="2400" dirty="0" smtClean="0"/>
              <a:t>Split Purchases (2 types)</a:t>
            </a:r>
          </a:p>
          <a:p>
            <a:pPr>
              <a:buFont typeface="Arial" panose="020B0604020202020204" pitchFamily="34" charset="0"/>
              <a:buChar char="•"/>
            </a:pPr>
            <a:r>
              <a:rPr lang="en-US" altLang="en-US" sz="2400" dirty="0" smtClean="0"/>
              <a:t>Not purchasing on competitive contract</a:t>
            </a:r>
          </a:p>
          <a:p>
            <a:pPr>
              <a:buFont typeface="Arial" panose="020B0604020202020204" pitchFamily="34" charset="0"/>
              <a:buChar char="•"/>
            </a:pPr>
            <a:r>
              <a:rPr lang="en-US" altLang="en-US" sz="2400" dirty="0" smtClean="0"/>
              <a:t>Lack of Supporting Documentation</a:t>
            </a:r>
          </a:p>
          <a:p>
            <a:pPr>
              <a:buFont typeface="Arial" panose="020B0604020202020204" pitchFamily="34" charset="0"/>
              <a:buChar char="•"/>
            </a:pPr>
            <a:r>
              <a:rPr lang="en-US" altLang="en-US" sz="2400" dirty="0" smtClean="0"/>
              <a:t>Exceeding the Amount of Budgeted Funds</a:t>
            </a:r>
          </a:p>
          <a:p>
            <a:pPr>
              <a:buFont typeface="Arial" panose="020B0604020202020204" pitchFamily="34" charset="0"/>
              <a:buChar char="•"/>
            </a:pPr>
            <a:r>
              <a:rPr lang="en-US" altLang="en-US" sz="2400" dirty="0" smtClean="0"/>
              <a:t>Allowing non-authorized personnel to use the card (i.e. Student Workers)</a:t>
            </a:r>
          </a:p>
        </p:txBody>
      </p:sp>
      <p:sp>
        <p:nvSpPr>
          <p:cNvPr id="35844" name="AutoShape 4"/>
          <p:cNvSpPr>
            <a:spLocks noChangeArrowheads="1"/>
          </p:cNvSpPr>
          <p:nvPr/>
        </p:nvSpPr>
        <p:spPr bwMode="auto">
          <a:xfrm>
            <a:off x="914400" y="914400"/>
            <a:ext cx="990600" cy="762000"/>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CC0000"/>
          </a:solidFill>
          <a:ln w="9525">
            <a:solidFill>
              <a:schemeClr val="tx1"/>
            </a:solidFill>
            <a:miter lim="800000"/>
            <a:headEnd/>
            <a:tailEnd/>
          </a:ln>
        </p:spPr>
        <p:txBody>
          <a:bodyPr wrap="none" anchor="ctr"/>
          <a:lstStyle/>
          <a:p>
            <a:endParaRPr lang="en-US"/>
          </a:p>
        </p:txBody>
      </p:sp>
    </p:spTree>
  </p:cSld>
  <p:clrMapOvr>
    <a:masterClrMapping/>
  </p:clrMapOvr>
  <p:transition spd="med">
    <p:zo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ctrTitle"/>
          </p:nvPr>
        </p:nvSpPr>
        <p:spPr>
          <a:xfrm>
            <a:off x="2514600" y="857250"/>
            <a:ext cx="6045200" cy="952500"/>
          </a:xfrm>
        </p:spPr>
        <p:txBody>
          <a:bodyPr>
            <a:normAutofit/>
          </a:bodyPr>
          <a:lstStyle/>
          <a:p>
            <a:r>
              <a:rPr lang="en-US" altLang="en-US" dirty="0" smtClean="0"/>
              <a:t>Program Violations</a:t>
            </a:r>
          </a:p>
        </p:txBody>
      </p:sp>
      <p:sp>
        <p:nvSpPr>
          <p:cNvPr id="36867" name="Subtitle 2"/>
          <p:cNvSpPr>
            <a:spLocks noGrp="1"/>
          </p:cNvSpPr>
          <p:nvPr>
            <p:ph type="subTitle" idx="1"/>
          </p:nvPr>
        </p:nvSpPr>
        <p:spPr>
          <a:xfrm>
            <a:off x="533400" y="2667000"/>
            <a:ext cx="8458200" cy="4038600"/>
          </a:xfrm>
        </p:spPr>
        <p:txBody>
          <a:bodyPr>
            <a:normAutofit/>
          </a:bodyPr>
          <a:lstStyle/>
          <a:p>
            <a:pPr marL="457200" indent="-457200" algn="l">
              <a:buFont typeface="Arial" panose="020B0604020202020204" pitchFamily="34" charset="0"/>
              <a:buChar char="•"/>
            </a:pPr>
            <a:r>
              <a:rPr lang="en-US" altLang="en-US" sz="2400" dirty="0" smtClean="0">
                <a:solidFill>
                  <a:schemeClr val="tx2"/>
                </a:solidFill>
              </a:rPr>
              <a:t>The Purchasing Office will revoke a procurement card after two violations.</a:t>
            </a:r>
          </a:p>
          <a:p>
            <a:pPr marL="457200" indent="-457200" algn="l">
              <a:buFont typeface="Arial" panose="020B0604020202020204" pitchFamily="34" charset="0"/>
              <a:buChar char="•"/>
            </a:pPr>
            <a:endParaRPr lang="en-US" altLang="en-US" sz="2400" dirty="0" smtClean="0">
              <a:solidFill>
                <a:schemeClr val="tx2"/>
              </a:solidFill>
            </a:endParaRPr>
          </a:p>
          <a:p>
            <a:pPr marL="457200" indent="-457200" algn="l">
              <a:buFont typeface="Arial" panose="020B0604020202020204" pitchFamily="34" charset="0"/>
              <a:buChar char="•"/>
            </a:pPr>
            <a:r>
              <a:rPr lang="en-US" altLang="en-US" sz="2400" dirty="0" smtClean="0">
                <a:solidFill>
                  <a:schemeClr val="tx2"/>
                </a:solidFill>
              </a:rPr>
              <a:t>The procurement card program is a privilege not a right!</a:t>
            </a:r>
          </a:p>
        </p:txBody>
      </p:sp>
      <p:sp>
        <p:nvSpPr>
          <p:cNvPr id="36868" name="AutoShape 4"/>
          <p:cNvSpPr>
            <a:spLocks noChangeArrowheads="1"/>
          </p:cNvSpPr>
          <p:nvPr/>
        </p:nvSpPr>
        <p:spPr bwMode="auto">
          <a:xfrm>
            <a:off x="914400" y="952500"/>
            <a:ext cx="990600" cy="762000"/>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CC0000"/>
          </a:solidFill>
          <a:ln w="9525">
            <a:solidFill>
              <a:schemeClr val="tx1"/>
            </a:solidFill>
            <a:miter lim="800000"/>
            <a:headEnd/>
            <a:tailEnd/>
          </a:ln>
        </p:spPr>
        <p:txBody>
          <a:bodyPr wrap="none" anchor="ctr"/>
          <a:lstStyle/>
          <a:p>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43707" y="990600"/>
            <a:ext cx="7848600" cy="762000"/>
          </a:xfrm>
        </p:spPr>
        <p:txBody>
          <a:bodyPr>
            <a:noAutofit/>
          </a:bodyPr>
          <a:lstStyle/>
          <a:p>
            <a:r>
              <a:rPr lang="en-US" altLang="en-US" sz="5400" dirty="0" smtClean="0"/>
              <a:t>Billing &amp; Payment Cycles</a:t>
            </a:r>
          </a:p>
        </p:txBody>
      </p:sp>
      <p:sp>
        <p:nvSpPr>
          <p:cNvPr id="37891" name="Rectangle 3"/>
          <p:cNvSpPr>
            <a:spLocks noGrp="1" noChangeArrowheads="1"/>
          </p:cNvSpPr>
          <p:nvPr>
            <p:ph idx="1"/>
          </p:nvPr>
        </p:nvSpPr>
        <p:spPr>
          <a:xfrm>
            <a:off x="685346" y="2514600"/>
            <a:ext cx="7765322" cy="3429001"/>
          </a:xfrm>
        </p:spPr>
        <p:txBody>
          <a:bodyPr>
            <a:normAutofit/>
          </a:bodyPr>
          <a:lstStyle/>
          <a:p>
            <a:pPr>
              <a:buFont typeface="Arial" panose="020B0604020202020204" pitchFamily="34" charset="0"/>
              <a:buChar char="•"/>
            </a:pPr>
            <a:r>
              <a:rPr lang="en-US" altLang="en-US" sz="2400" dirty="0" smtClean="0">
                <a:effectLst/>
              </a:rPr>
              <a:t>Billing Cycle 1st - 30th/31st each month</a:t>
            </a:r>
          </a:p>
          <a:p>
            <a:pPr>
              <a:buFont typeface="Arial" panose="020B0604020202020204" pitchFamily="34" charset="0"/>
              <a:buChar char="•"/>
            </a:pPr>
            <a:endParaRPr lang="en-US" altLang="en-US" sz="2400" dirty="0" smtClean="0">
              <a:effectLst/>
            </a:endParaRPr>
          </a:p>
          <a:p>
            <a:pPr>
              <a:buFont typeface="Arial" panose="020B0604020202020204" pitchFamily="34" charset="0"/>
              <a:buChar char="•"/>
            </a:pPr>
            <a:r>
              <a:rPr lang="en-US" altLang="en-US" sz="2400" dirty="0" smtClean="0">
                <a:effectLst/>
              </a:rPr>
              <a:t>Statement Received by the 8th - 10th each month</a:t>
            </a:r>
          </a:p>
          <a:p>
            <a:pPr>
              <a:buFont typeface="Arial" panose="020B0604020202020204" pitchFamily="34" charset="0"/>
              <a:buChar char="•"/>
            </a:pPr>
            <a:endParaRPr lang="en-US" altLang="en-US" sz="2400" dirty="0" smtClean="0">
              <a:effectLst/>
            </a:endParaRPr>
          </a:p>
          <a:p>
            <a:pPr>
              <a:buFont typeface="Arial" panose="020B0604020202020204" pitchFamily="34" charset="0"/>
              <a:buChar char="•"/>
            </a:pPr>
            <a:r>
              <a:rPr lang="en-US" altLang="en-US" sz="2400" dirty="0" smtClean="0">
                <a:effectLst/>
              </a:rPr>
              <a:t>All documentation </a:t>
            </a:r>
            <a:r>
              <a:rPr lang="en-US" altLang="en-US" sz="2400" u="sng" dirty="0" smtClean="0">
                <a:solidFill>
                  <a:schemeClr val="tx2"/>
                </a:solidFill>
                <a:effectLst/>
              </a:rPr>
              <a:t>must</a:t>
            </a:r>
            <a:r>
              <a:rPr lang="en-US" altLang="en-US" sz="2400" dirty="0" smtClean="0">
                <a:solidFill>
                  <a:schemeClr val="tx2"/>
                </a:solidFill>
                <a:effectLst/>
              </a:rPr>
              <a:t> </a:t>
            </a:r>
            <a:r>
              <a:rPr lang="en-US" altLang="en-US" sz="2400" dirty="0" smtClean="0">
                <a:effectLst/>
              </a:rPr>
              <a:t>be submitted to Resources Management within 4 business days of receiving your monthly statement.</a:t>
            </a:r>
          </a:p>
        </p:txBody>
      </p:sp>
    </p:spTree>
  </p:cSld>
  <p:clrMapOvr>
    <a:masterClrMapping/>
  </p:clrMapOvr>
  <p:transition spd="med">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07366" y="1143000"/>
            <a:ext cx="8280400" cy="685800"/>
          </a:xfrm>
        </p:spPr>
        <p:txBody>
          <a:bodyPr>
            <a:noAutofit/>
          </a:bodyPr>
          <a:lstStyle/>
          <a:p>
            <a:r>
              <a:rPr lang="en-US" altLang="en-US" sz="5400" dirty="0" smtClean="0"/>
              <a:t>State Sales and Federal Taxes</a:t>
            </a:r>
          </a:p>
        </p:txBody>
      </p:sp>
      <p:sp>
        <p:nvSpPr>
          <p:cNvPr id="8195" name="Rectangle 3"/>
          <p:cNvSpPr>
            <a:spLocks noGrp="1" noChangeArrowheads="1"/>
          </p:cNvSpPr>
          <p:nvPr>
            <p:ph idx="1"/>
          </p:nvPr>
        </p:nvSpPr>
        <p:spPr>
          <a:xfrm>
            <a:off x="864905" y="2799249"/>
            <a:ext cx="7765322" cy="4058751"/>
          </a:xfrm>
        </p:spPr>
        <p:txBody>
          <a:bodyPr>
            <a:normAutofit/>
          </a:bodyPr>
          <a:lstStyle/>
          <a:p>
            <a:pPr>
              <a:buFont typeface="Arial" panose="020B0604020202020204" pitchFamily="34" charset="0"/>
              <a:buChar char="•"/>
            </a:pPr>
            <a:r>
              <a:rPr lang="en-US" altLang="en-US" sz="2400" dirty="0" smtClean="0"/>
              <a:t>Mississippi University for Women is exempt from state sales and federal excise taxes. </a:t>
            </a:r>
          </a:p>
          <a:p>
            <a:pPr>
              <a:buFont typeface="Arial" panose="020B0604020202020204" pitchFamily="34" charset="0"/>
              <a:buChar char="•"/>
            </a:pPr>
            <a:r>
              <a:rPr lang="en-US" altLang="en-US" sz="2400" dirty="0" smtClean="0"/>
              <a:t>It is actually illegal for the University to pay these taxes.  </a:t>
            </a:r>
          </a:p>
          <a:p>
            <a:pPr>
              <a:buFont typeface="Arial" panose="020B0604020202020204" pitchFamily="34" charset="0"/>
              <a:buChar char="•"/>
            </a:pPr>
            <a:r>
              <a:rPr lang="en-US" altLang="en-US" sz="2400" dirty="0" smtClean="0"/>
              <a:t>If a vendor has a question about our exemption status, there is a letter in the manual that you can copy and send to them.</a:t>
            </a:r>
          </a:p>
        </p:txBody>
      </p:sp>
    </p:spTree>
  </p:cSld>
  <p:clrMapOvr>
    <a:masterClrMapping/>
  </p:clrMapOvr>
  <p:transition spd="med">
    <p:zo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070100" y="990600"/>
            <a:ext cx="5232400" cy="685800"/>
          </a:xfrm>
        </p:spPr>
        <p:txBody>
          <a:bodyPr>
            <a:noAutofit/>
          </a:bodyPr>
          <a:lstStyle/>
          <a:p>
            <a:r>
              <a:rPr lang="en-US" altLang="en-US" sz="5400" dirty="0" smtClean="0"/>
              <a:t>Documentation</a:t>
            </a:r>
          </a:p>
        </p:txBody>
      </p:sp>
      <p:sp>
        <p:nvSpPr>
          <p:cNvPr id="29699" name="Rectangle 3"/>
          <p:cNvSpPr>
            <a:spLocks noGrp="1" noChangeArrowheads="1"/>
          </p:cNvSpPr>
          <p:nvPr>
            <p:ph idx="1"/>
          </p:nvPr>
        </p:nvSpPr>
        <p:spPr>
          <a:xfrm>
            <a:off x="685800" y="1905000"/>
            <a:ext cx="7467600" cy="4724400"/>
          </a:xfrm>
        </p:spPr>
        <p:txBody>
          <a:bodyPr>
            <a:normAutofit fontScale="85000" lnSpcReduction="20000"/>
          </a:bodyPr>
          <a:lstStyle/>
          <a:p>
            <a:pPr marL="0" indent="0">
              <a:lnSpc>
                <a:spcPct val="80000"/>
              </a:lnSpc>
              <a:buFont typeface="Monotype Sorts" pitchFamily="2" charset="2"/>
              <a:buNone/>
              <a:defRPr/>
            </a:pPr>
            <a:r>
              <a:rPr lang="en-US" altLang="en-US" sz="2600" b="1" u="sng" dirty="0" smtClean="0">
                <a:effectLst/>
              </a:rPr>
              <a:t>Required:</a:t>
            </a:r>
            <a:endParaRPr lang="en-US" altLang="en-US" sz="2600" b="1" dirty="0" smtClean="0">
              <a:effectLst/>
            </a:endParaRPr>
          </a:p>
          <a:p>
            <a:pPr>
              <a:lnSpc>
                <a:spcPct val="80000"/>
              </a:lnSpc>
              <a:buFont typeface="Arial" panose="020B0604020202020204" pitchFamily="34" charset="0"/>
              <a:buChar char="•"/>
              <a:defRPr/>
            </a:pPr>
            <a:r>
              <a:rPr lang="en-US" altLang="en-US" sz="2600" dirty="0" smtClean="0">
                <a:effectLst/>
              </a:rPr>
              <a:t>   Monthly Billing Statement from UMB</a:t>
            </a:r>
          </a:p>
          <a:p>
            <a:pPr>
              <a:lnSpc>
                <a:spcPct val="80000"/>
              </a:lnSpc>
              <a:buFont typeface="Arial" panose="020B0604020202020204" pitchFamily="34" charset="0"/>
              <a:buChar char="•"/>
              <a:defRPr/>
            </a:pPr>
            <a:r>
              <a:rPr lang="en-US" altLang="en-US" sz="2600" dirty="0" smtClean="0">
                <a:effectLst/>
              </a:rPr>
              <a:t>   Receipts from all purchases </a:t>
            </a:r>
          </a:p>
          <a:p>
            <a:pPr>
              <a:lnSpc>
                <a:spcPct val="80000"/>
              </a:lnSpc>
              <a:buFont typeface="Arial" panose="020B0604020202020204" pitchFamily="34" charset="0"/>
              <a:buChar char="•"/>
              <a:defRPr/>
            </a:pPr>
            <a:r>
              <a:rPr lang="en-US" altLang="en-US" sz="2600" dirty="0" smtClean="0">
                <a:effectLst/>
              </a:rPr>
              <a:t>   Procurement Card Transaction Form</a:t>
            </a:r>
          </a:p>
          <a:p>
            <a:pPr>
              <a:lnSpc>
                <a:spcPct val="80000"/>
              </a:lnSpc>
              <a:buFont typeface="Arial" panose="020B0604020202020204" pitchFamily="34" charset="0"/>
              <a:buChar char="•"/>
              <a:defRPr/>
            </a:pPr>
            <a:endParaRPr lang="en-US" altLang="en-US" sz="2600" dirty="0" smtClean="0">
              <a:effectLst/>
            </a:endParaRPr>
          </a:p>
          <a:p>
            <a:pPr marL="0" indent="0">
              <a:lnSpc>
                <a:spcPct val="20000"/>
              </a:lnSpc>
              <a:buFont typeface="WP TypographicSymbols" pitchFamily="2" charset="0"/>
              <a:buChar char="P"/>
              <a:defRPr/>
            </a:pPr>
            <a:endParaRPr lang="en-US" altLang="en-US" sz="2600" dirty="0" smtClean="0">
              <a:effectLst/>
            </a:endParaRPr>
          </a:p>
          <a:p>
            <a:pPr marL="0" indent="0">
              <a:lnSpc>
                <a:spcPct val="80000"/>
              </a:lnSpc>
              <a:buFont typeface="Monotype Sorts" pitchFamily="2" charset="2"/>
              <a:buNone/>
              <a:defRPr/>
            </a:pPr>
            <a:r>
              <a:rPr lang="en-US" altLang="en-US" sz="2600" b="1" u="sng" dirty="0" smtClean="0">
                <a:effectLst/>
              </a:rPr>
              <a:t>Additional</a:t>
            </a:r>
            <a:r>
              <a:rPr lang="en-US" altLang="en-US" sz="2600" b="1" dirty="0" smtClean="0">
                <a:effectLst/>
              </a:rPr>
              <a:t>:     </a:t>
            </a:r>
            <a:endParaRPr lang="en-US" altLang="en-US" sz="2600" b="1" dirty="0" smtClean="0">
              <a:effectLst/>
              <a:hlinkClick r:id="rId2"/>
            </a:endParaRPr>
          </a:p>
          <a:p>
            <a:pPr marL="0" indent="0">
              <a:lnSpc>
                <a:spcPct val="80000"/>
              </a:lnSpc>
              <a:buFont typeface="Monotype Sorts" pitchFamily="2" charset="2"/>
              <a:buNone/>
              <a:defRPr/>
            </a:pPr>
            <a:r>
              <a:rPr lang="en-US" altLang="en-US" sz="2600" dirty="0" smtClean="0">
                <a:effectLst/>
                <a:hlinkClick r:id="rId2"/>
              </a:rPr>
              <a:t>http</a:t>
            </a:r>
            <a:r>
              <a:rPr lang="en-US" altLang="en-US" sz="2600" dirty="0">
                <a:effectLst/>
                <a:hlinkClick r:id="rId2"/>
              </a:rPr>
              <a:t>://</a:t>
            </a:r>
            <a:r>
              <a:rPr lang="en-US" altLang="en-US" sz="2600" dirty="0" smtClean="0">
                <a:effectLst/>
                <a:hlinkClick r:id="rId2"/>
              </a:rPr>
              <a:t>www.muw.edu/resources/purchasing/pcard</a:t>
            </a:r>
            <a:endParaRPr lang="en-US" altLang="en-US" sz="2600" dirty="0" smtClean="0">
              <a:effectLst/>
            </a:endParaRPr>
          </a:p>
          <a:p>
            <a:pPr lvl="1">
              <a:lnSpc>
                <a:spcPct val="80000"/>
              </a:lnSpc>
              <a:buFont typeface="Arial" panose="020B0604020202020204" pitchFamily="34" charset="0"/>
              <a:buChar char="•"/>
              <a:defRPr/>
            </a:pPr>
            <a:r>
              <a:rPr lang="en-US" altLang="en-US" sz="2600" dirty="0" smtClean="0">
                <a:effectLst/>
              </a:rPr>
              <a:t>   Missing Document Affidavit</a:t>
            </a:r>
          </a:p>
          <a:p>
            <a:pPr lvl="1">
              <a:lnSpc>
                <a:spcPct val="80000"/>
              </a:lnSpc>
              <a:buFont typeface="Arial" panose="020B0604020202020204" pitchFamily="34" charset="0"/>
              <a:buChar char="•"/>
              <a:defRPr/>
            </a:pPr>
            <a:r>
              <a:rPr lang="en-US" altLang="en-US" sz="2600" dirty="0" smtClean="0">
                <a:effectLst/>
              </a:rPr>
              <a:t>   Telephone Order Log</a:t>
            </a:r>
          </a:p>
          <a:p>
            <a:pPr lvl="1">
              <a:lnSpc>
                <a:spcPct val="80000"/>
              </a:lnSpc>
              <a:buFont typeface="Arial" panose="020B0604020202020204" pitchFamily="34" charset="0"/>
              <a:buChar char="•"/>
              <a:defRPr/>
            </a:pPr>
            <a:r>
              <a:rPr lang="en-US" altLang="en-US" sz="2600" dirty="0" smtClean="0">
                <a:effectLst/>
              </a:rPr>
              <a:t>   Food Purchases Form</a:t>
            </a:r>
          </a:p>
          <a:p>
            <a:pPr lvl="1">
              <a:lnSpc>
                <a:spcPct val="80000"/>
              </a:lnSpc>
              <a:buFont typeface="Arial" panose="020B0604020202020204" pitchFamily="34" charset="0"/>
              <a:buChar char="•"/>
              <a:defRPr/>
            </a:pPr>
            <a:r>
              <a:rPr lang="en-US" altLang="en-US" sz="2600" dirty="0" smtClean="0">
                <a:effectLst/>
              </a:rPr>
              <a:t>   Food compliance memo </a:t>
            </a:r>
          </a:p>
          <a:p>
            <a:pPr lvl="1">
              <a:lnSpc>
                <a:spcPct val="80000"/>
              </a:lnSpc>
              <a:buFont typeface="Arial" panose="020B0604020202020204" pitchFamily="34" charset="0"/>
              <a:buChar char="•"/>
              <a:defRPr/>
            </a:pPr>
            <a:r>
              <a:rPr lang="en-US" altLang="en-US" sz="2600" dirty="0" smtClean="0">
                <a:effectLst/>
              </a:rPr>
              <a:t>   Disputed Item Report</a:t>
            </a:r>
          </a:p>
          <a:p>
            <a:pPr lvl="1">
              <a:lnSpc>
                <a:spcPct val="80000"/>
              </a:lnSpc>
              <a:buFont typeface="Arial" panose="020B0604020202020204" pitchFamily="34" charset="0"/>
              <a:buChar char="•"/>
              <a:defRPr/>
            </a:pPr>
            <a:r>
              <a:rPr lang="en-US" altLang="en-US" sz="2600" dirty="0">
                <a:effectLst/>
              </a:rPr>
              <a:t> </a:t>
            </a:r>
            <a:r>
              <a:rPr lang="en-US" altLang="en-US" sz="2600" dirty="0" smtClean="0">
                <a:effectLst/>
              </a:rPr>
              <a:t>  Travel Authorization Form</a:t>
            </a:r>
          </a:p>
          <a:p>
            <a:pPr marL="628650" lvl="1" indent="-171450">
              <a:lnSpc>
                <a:spcPct val="80000"/>
              </a:lnSpc>
              <a:buFont typeface="WP TypographicSymbols" pitchFamily="2" charset="0"/>
              <a:buNone/>
              <a:defRPr/>
            </a:pPr>
            <a:endParaRPr lang="en-US" altLang="en-US" sz="2400" dirty="0" smtClean="0"/>
          </a:p>
        </p:txBody>
      </p:sp>
    </p:spTree>
  </p:cSld>
  <p:clrMapOvr>
    <a:masterClrMapping/>
  </p:clrMapOvr>
  <p:transition spd="med">
    <p:zo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685800" y="685800"/>
            <a:ext cx="7765322" cy="970450"/>
          </a:xfrm>
        </p:spPr>
        <p:txBody>
          <a:bodyPr>
            <a:noAutofit/>
          </a:bodyPr>
          <a:lstStyle/>
          <a:p>
            <a:pPr algn="ctr"/>
            <a:r>
              <a:rPr lang="en-US" altLang="en-US" sz="5400" dirty="0" smtClean="0"/>
              <a:t>Competitive State Contracts: Office Supplies</a:t>
            </a:r>
          </a:p>
        </p:txBody>
      </p:sp>
      <p:sp>
        <p:nvSpPr>
          <p:cNvPr id="3" name="Content Placeholder 2"/>
          <p:cNvSpPr>
            <a:spLocks noGrp="1"/>
          </p:cNvSpPr>
          <p:nvPr>
            <p:ph idx="1"/>
          </p:nvPr>
        </p:nvSpPr>
        <p:spPr>
          <a:xfrm>
            <a:off x="457200" y="2133600"/>
            <a:ext cx="8382000" cy="4648200"/>
          </a:xfrm>
        </p:spPr>
        <p:txBody>
          <a:bodyPr>
            <a:normAutofit/>
          </a:bodyPr>
          <a:lstStyle/>
          <a:p>
            <a:pPr>
              <a:spcAft>
                <a:spcPts val="0"/>
              </a:spcAft>
              <a:buFont typeface="Arial" panose="020B0604020202020204" pitchFamily="34" charset="0"/>
              <a:buChar char="•"/>
              <a:defRPr/>
            </a:pPr>
            <a:r>
              <a:rPr lang="en-US" sz="2200" dirty="0" smtClean="0"/>
              <a:t>Barefield Workplace Solutions</a:t>
            </a:r>
          </a:p>
          <a:p>
            <a:pPr>
              <a:spcAft>
                <a:spcPts val="0"/>
              </a:spcAft>
              <a:buFont typeface="Arial" panose="020B0604020202020204" pitchFamily="34" charset="0"/>
              <a:buChar char="•"/>
              <a:defRPr/>
            </a:pPr>
            <a:r>
              <a:rPr lang="en-US" sz="2200" dirty="0" smtClean="0">
                <a:hlinkClick r:id="rId2"/>
              </a:rPr>
              <a:t>www.barefieldandcompany.com</a:t>
            </a:r>
            <a:endParaRPr lang="en-US" sz="2200" dirty="0" smtClean="0"/>
          </a:p>
          <a:p>
            <a:pPr>
              <a:spcAft>
                <a:spcPts val="0"/>
              </a:spcAft>
              <a:buFont typeface="Arial" panose="020B0604020202020204" pitchFamily="34" charset="0"/>
              <a:buChar char="•"/>
              <a:defRPr/>
            </a:pPr>
            <a:r>
              <a:rPr lang="en-US" sz="2200" dirty="0" smtClean="0"/>
              <a:t>Phone: 601-354-4960</a:t>
            </a:r>
          </a:p>
          <a:p>
            <a:pPr>
              <a:spcAft>
                <a:spcPts val="0"/>
              </a:spcAft>
              <a:buFont typeface="Arial" panose="020B0604020202020204" pitchFamily="34" charset="0"/>
              <a:buChar char="•"/>
              <a:defRPr/>
            </a:pPr>
            <a:r>
              <a:rPr lang="en-US" sz="2200" dirty="0" smtClean="0"/>
              <a:t>Representative:  Kendall Smith</a:t>
            </a:r>
          </a:p>
          <a:p>
            <a:pPr>
              <a:spcAft>
                <a:spcPts val="0"/>
              </a:spcAft>
              <a:buFont typeface="Arial" panose="020B0604020202020204" pitchFamily="34" charset="0"/>
              <a:buChar char="•"/>
              <a:defRPr/>
            </a:pPr>
            <a:r>
              <a:rPr lang="en-US" sz="2200" dirty="0" smtClean="0">
                <a:hlinkClick r:id="rId3"/>
              </a:rPr>
              <a:t>ksmith@wsbarefield.com</a:t>
            </a:r>
            <a:endParaRPr lang="en-US" sz="2200" dirty="0"/>
          </a:p>
          <a:p>
            <a:pPr marL="36900" indent="0">
              <a:spcAft>
                <a:spcPts val="0"/>
              </a:spcAft>
              <a:buNone/>
              <a:defRPr/>
            </a:pPr>
            <a:endParaRPr lang="en-US" sz="2200" dirty="0" smtClean="0"/>
          </a:p>
          <a:p>
            <a:pPr indent="-342900">
              <a:spcAft>
                <a:spcPts val="0"/>
              </a:spcAft>
              <a:buFont typeface="Century Gothic" panose="020B0502020202020204" pitchFamily="34" charset="0"/>
              <a:buChar char="−"/>
              <a:defRPr/>
            </a:pPr>
            <a:r>
              <a:rPr lang="en-US" sz="2200" dirty="0" smtClean="0"/>
              <a:t>Call or email Kendall and let him know that you work at MUW and need to set up an account to purchase supplies at state contract pricing.  He will email you a username and password. </a:t>
            </a:r>
          </a:p>
          <a:p>
            <a:pPr indent="-342900">
              <a:spcAft>
                <a:spcPts val="0"/>
              </a:spcAft>
              <a:buFont typeface="Century Gothic" panose="020B0502020202020204" pitchFamily="34" charset="0"/>
              <a:buChar char="−"/>
              <a:defRPr/>
            </a:pPr>
            <a:r>
              <a:rPr lang="en-US" sz="2200" dirty="0" smtClean="0"/>
              <a:t>You will find the state contract items under “My Account”, “Laundry List”.   DO NOT use the search box for any reason.  You can only look at the state contract list.</a:t>
            </a:r>
            <a:endParaRPr lang="en-US" sz="22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709977" y="685800"/>
            <a:ext cx="7765322" cy="970450"/>
          </a:xfrm>
        </p:spPr>
        <p:txBody>
          <a:bodyPr>
            <a:noAutofit/>
          </a:bodyPr>
          <a:lstStyle/>
          <a:p>
            <a:pPr algn="ctr"/>
            <a:r>
              <a:rPr lang="en-US" altLang="en-US" sz="5400" dirty="0" smtClean="0"/>
              <a:t>Competitive State Contracts: Office Supplies</a:t>
            </a:r>
          </a:p>
        </p:txBody>
      </p:sp>
      <p:sp>
        <p:nvSpPr>
          <p:cNvPr id="3" name="Content Placeholder 2"/>
          <p:cNvSpPr>
            <a:spLocks noGrp="1"/>
          </p:cNvSpPr>
          <p:nvPr>
            <p:ph idx="1"/>
          </p:nvPr>
        </p:nvSpPr>
        <p:spPr>
          <a:xfrm>
            <a:off x="423069" y="1981200"/>
            <a:ext cx="8339138" cy="4591050"/>
          </a:xfrm>
        </p:spPr>
        <p:txBody>
          <a:bodyPr>
            <a:noAutofit/>
          </a:bodyPr>
          <a:lstStyle/>
          <a:p>
            <a:pPr>
              <a:spcAft>
                <a:spcPts val="0"/>
              </a:spcAft>
              <a:buFont typeface="Arial" panose="020B0604020202020204" pitchFamily="34" charset="0"/>
              <a:buChar char="•"/>
              <a:defRPr/>
            </a:pPr>
            <a:r>
              <a:rPr lang="en-US" sz="2200" dirty="0" smtClean="0"/>
              <a:t>MS Industries for the Blind (MIB)</a:t>
            </a:r>
          </a:p>
          <a:p>
            <a:pPr>
              <a:spcAft>
                <a:spcPts val="0"/>
              </a:spcAft>
              <a:buFont typeface="Arial" panose="020B0604020202020204" pitchFamily="34" charset="0"/>
              <a:buChar char="•"/>
              <a:defRPr/>
            </a:pPr>
            <a:r>
              <a:rPr lang="en-US" sz="2200" dirty="0" smtClean="0">
                <a:hlinkClick r:id="rId2"/>
              </a:rPr>
              <a:t>www.msblind.org</a:t>
            </a:r>
            <a:endParaRPr lang="en-US" sz="2200" dirty="0" smtClean="0"/>
          </a:p>
          <a:p>
            <a:pPr>
              <a:spcAft>
                <a:spcPts val="0"/>
              </a:spcAft>
              <a:buFont typeface="Arial" panose="020B0604020202020204" pitchFamily="34" charset="0"/>
              <a:buChar char="•"/>
              <a:defRPr/>
            </a:pPr>
            <a:r>
              <a:rPr lang="en-US" sz="2200" dirty="0" smtClean="0"/>
              <a:t>Phone: 601-984-3200</a:t>
            </a:r>
          </a:p>
          <a:p>
            <a:pPr>
              <a:spcAft>
                <a:spcPts val="0"/>
              </a:spcAft>
              <a:buFont typeface="Arial" panose="020B0604020202020204" pitchFamily="34" charset="0"/>
              <a:buChar char="•"/>
              <a:defRPr/>
            </a:pPr>
            <a:r>
              <a:rPr lang="en-US" sz="2200" dirty="0" smtClean="0"/>
              <a:t>Representative: Latoya Fields</a:t>
            </a:r>
          </a:p>
          <a:p>
            <a:pPr>
              <a:spcAft>
                <a:spcPts val="0"/>
              </a:spcAft>
              <a:buFont typeface="Arial" panose="020B0604020202020204" pitchFamily="34" charset="0"/>
              <a:buChar char="•"/>
              <a:defRPr/>
            </a:pPr>
            <a:r>
              <a:rPr lang="en-US" sz="2200" dirty="0" smtClean="0">
                <a:hlinkClick r:id="rId3"/>
              </a:rPr>
              <a:t>lfields@msblind.org</a:t>
            </a:r>
            <a:endParaRPr lang="en-US" sz="2200" dirty="0" smtClean="0"/>
          </a:p>
          <a:p>
            <a:pPr marL="36900" indent="0">
              <a:spcAft>
                <a:spcPts val="0"/>
              </a:spcAft>
              <a:buNone/>
              <a:defRPr/>
            </a:pPr>
            <a:endParaRPr lang="en-US" sz="2200" dirty="0" smtClean="0"/>
          </a:p>
          <a:p>
            <a:pPr indent="-342900">
              <a:spcAft>
                <a:spcPts val="0"/>
              </a:spcAft>
              <a:buFont typeface="Century Gothic" panose="020B0502020202020204" pitchFamily="34" charset="0"/>
              <a:buChar char="−"/>
              <a:defRPr/>
            </a:pPr>
            <a:r>
              <a:rPr lang="en-US" sz="2200" dirty="0" smtClean="0"/>
              <a:t>Call or email Latoya and let her know you work at MUW (include you phone number) and need to set up an account to purchase supplies at the state contract price.  She will email you a username and password for your account</a:t>
            </a:r>
          </a:p>
          <a:p>
            <a:pPr indent="-342900">
              <a:spcAft>
                <a:spcPts val="0"/>
              </a:spcAft>
              <a:buFont typeface="Century Gothic" panose="020B0502020202020204" pitchFamily="34" charset="0"/>
              <a:buChar char="−"/>
              <a:defRPr/>
            </a:pPr>
            <a:r>
              <a:rPr lang="en-US" sz="2200" dirty="0" smtClean="0"/>
              <a:t>You can find state contract items on this website by using the search box and locating items that have “State Contract Price” in red.</a:t>
            </a:r>
            <a:endParaRPr lang="en-US" sz="22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685800" y="762000"/>
            <a:ext cx="7765322" cy="970450"/>
          </a:xfrm>
        </p:spPr>
        <p:txBody>
          <a:bodyPr>
            <a:noAutofit/>
          </a:bodyPr>
          <a:lstStyle/>
          <a:p>
            <a:pPr algn="ctr"/>
            <a:r>
              <a:rPr lang="en-US" altLang="en-US" sz="5400" dirty="0" smtClean="0"/>
              <a:t>Competitive State Contract: Toner</a:t>
            </a:r>
          </a:p>
        </p:txBody>
      </p:sp>
      <p:sp>
        <p:nvSpPr>
          <p:cNvPr id="41987" name="Content Placeholder 2"/>
          <p:cNvSpPr>
            <a:spLocks noGrp="1"/>
          </p:cNvSpPr>
          <p:nvPr>
            <p:ph sz="half" idx="1"/>
          </p:nvPr>
        </p:nvSpPr>
        <p:spPr>
          <a:xfrm>
            <a:off x="554954" y="2057400"/>
            <a:ext cx="3795373" cy="4058750"/>
          </a:xfrm>
        </p:spPr>
        <p:txBody>
          <a:bodyPr/>
          <a:lstStyle/>
          <a:p>
            <a:pPr>
              <a:buFont typeface="Arial" panose="020B0604020202020204" pitchFamily="34" charset="0"/>
              <a:buChar char="•"/>
            </a:pPr>
            <a:r>
              <a:rPr lang="en-US" altLang="en-US" sz="2200" dirty="0" smtClean="0"/>
              <a:t>CVR Computer Supplies</a:t>
            </a:r>
          </a:p>
          <a:p>
            <a:pPr>
              <a:buFont typeface="Arial" panose="020B0604020202020204" pitchFamily="34" charset="0"/>
              <a:buChar char="•"/>
            </a:pPr>
            <a:r>
              <a:rPr lang="en-US" altLang="en-US" sz="2200" dirty="0" smtClean="0"/>
              <a:t>Phone: (856) 857-0355</a:t>
            </a:r>
          </a:p>
          <a:p>
            <a:pPr>
              <a:buFont typeface="Arial" panose="020B0604020202020204" pitchFamily="34" charset="0"/>
              <a:buChar char="•"/>
            </a:pPr>
            <a:r>
              <a:rPr lang="en-US" altLang="en-US" sz="2200" dirty="0" smtClean="0"/>
              <a:t>Representative: Steve </a:t>
            </a:r>
            <a:r>
              <a:rPr lang="en-US" altLang="en-US" sz="2200" dirty="0" err="1" smtClean="0"/>
              <a:t>Yuhas</a:t>
            </a:r>
            <a:endParaRPr lang="en-US" altLang="en-US" sz="2200" dirty="0" smtClean="0"/>
          </a:p>
          <a:p>
            <a:pPr>
              <a:buFont typeface="Arial" panose="020B0604020202020204" pitchFamily="34" charset="0"/>
              <a:buChar char="•"/>
            </a:pPr>
            <a:r>
              <a:rPr lang="en-US" altLang="en-US" sz="2200" dirty="0" smtClean="0">
                <a:hlinkClick r:id="rId2"/>
              </a:rPr>
              <a:t>sycvr@yahoo.com</a:t>
            </a:r>
            <a:endParaRPr lang="en-US" altLang="en-US" sz="2200" dirty="0" smtClean="0"/>
          </a:p>
          <a:p>
            <a:endParaRPr lang="en-US" altLang="en-US" sz="2400" dirty="0" smtClean="0"/>
          </a:p>
        </p:txBody>
      </p:sp>
      <p:sp>
        <p:nvSpPr>
          <p:cNvPr id="41988" name="Content Placeholder 3"/>
          <p:cNvSpPr>
            <a:spLocks noGrp="1"/>
          </p:cNvSpPr>
          <p:nvPr>
            <p:ph sz="half" idx="2"/>
          </p:nvPr>
        </p:nvSpPr>
        <p:spPr>
          <a:xfrm>
            <a:off x="4343400" y="2057400"/>
            <a:ext cx="4572000" cy="4724400"/>
          </a:xfrm>
        </p:spPr>
        <p:txBody>
          <a:bodyPr/>
          <a:lstStyle/>
          <a:p>
            <a:pPr marL="0" indent="0">
              <a:buFont typeface="Monotype Sorts" pitchFamily="2" charset="2"/>
              <a:buNone/>
            </a:pPr>
            <a:r>
              <a:rPr lang="en-US" altLang="en-US" sz="1800" dirty="0" smtClean="0"/>
              <a:t>You must go to the DFA website at </a:t>
            </a:r>
            <a:r>
              <a:rPr lang="en-US" altLang="en-US" sz="1800" dirty="0" smtClean="0">
                <a:hlinkClick r:id="rId3"/>
              </a:rPr>
              <a:t>www.dfa.ms.gov</a:t>
            </a:r>
            <a:endParaRPr lang="en-US" altLang="en-US" sz="1800" dirty="0" smtClean="0"/>
          </a:p>
          <a:p>
            <a:pPr marL="0" indent="0">
              <a:buFont typeface="Monotype Sorts" pitchFamily="2" charset="2"/>
              <a:buNone/>
            </a:pPr>
            <a:r>
              <a:rPr lang="en-US" altLang="en-US" sz="1800" dirty="0" smtClean="0"/>
              <a:t>-DFA offices</a:t>
            </a:r>
          </a:p>
          <a:p>
            <a:pPr marL="0" indent="0">
              <a:buFont typeface="Monotype Sorts" pitchFamily="2" charset="2"/>
              <a:buNone/>
            </a:pPr>
            <a:r>
              <a:rPr lang="en-US" altLang="en-US" sz="1800" dirty="0" smtClean="0"/>
              <a:t>-Purchasing, Travel and Fleet   Management  </a:t>
            </a:r>
          </a:p>
          <a:p>
            <a:pPr marL="0" indent="0">
              <a:buFont typeface="Monotype Sorts" pitchFamily="2" charset="2"/>
              <a:buNone/>
            </a:pPr>
            <a:r>
              <a:rPr lang="en-US" altLang="en-US" sz="1800" dirty="0" smtClean="0"/>
              <a:t>-Bureau of Purchasing and Contracting</a:t>
            </a:r>
          </a:p>
          <a:p>
            <a:pPr marL="0" indent="0">
              <a:buFont typeface="Monotype Sorts" pitchFamily="2" charset="2"/>
              <a:buNone/>
            </a:pPr>
            <a:r>
              <a:rPr lang="en-US" altLang="en-US" sz="1800" dirty="0" smtClean="0"/>
              <a:t>-Contracts</a:t>
            </a:r>
          </a:p>
          <a:p>
            <a:pPr marL="0" indent="0">
              <a:buFont typeface="Monotype Sorts" pitchFamily="2" charset="2"/>
              <a:buNone/>
            </a:pPr>
            <a:r>
              <a:rPr lang="en-US" altLang="en-US" sz="1800" dirty="0" smtClean="0"/>
              <a:t>-Competitive Contracts</a:t>
            </a:r>
          </a:p>
          <a:p>
            <a:pPr marL="0" indent="0">
              <a:buFont typeface="Monotype Sorts" pitchFamily="2" charset="2"/>
              <a:buNone/>
            </a:pPr>
            <a:r>
              <a:rPr lang="en-US" altLang="en-US" sz="1800" dirty="0" smtClean="0"/>
              <a:t>- Scroll down until you see Laser Printer Toner Cartridges Type I</a:t>
            </a:r>
          </a:p>
          <a:p>
            <a:pPr marL="0" indent="0">
              <a:buFont typeface="Monotype Sorts" pitchFamily="2" charset="2"/>
              <a:buNone/>
            </a:pPr>
            <a:r>
              <a:rPr lang="en-US" altLang="en-US" sz="1800" dirty="0" smtClean="0"/>
              <a:t>-Copy and paste contract number in Contract Bid Search box</a:t>
            </a:r>
          </a:p>
          <a:p>
            <a:pPr marL="0" indent="0">
              <a:buFont typeface="Monotype Sorts" pitchFamily="2" charset="2"/>
              <a:buNone/>
            </a:pPr>
            <a:r>
              <a:rPr lang="en-US" altLang="en-US" sz="1800" dirty="0" smtClean="0"/>
              <a:t>- Click on CVR Computer Supplies Catalog to view toner on State Contract.</a:t>
            </a:r>
            <a:endParaRPr lang="en-US" altLang="en-US" dirty="0"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06400" y="228600"/>
            <a:ext cx="8280400" cy="1143000"/>
          </a:xfrm>
        </p:spPr>
        <p:txBody>
          <a:bodyPr/>
          <a:lstStyle/>
          <a:p>
            <a:pPr algn="ctr"/>
            <a:r>
              <a:rPr lang="en-US" altLang="en-US" sz="5400" dirty="0" smtClean="0"/>
              <a:t>Questions?</a:t>
            </a:r>
          </a:p>
        </p:txBody>
      </p:sp>
      <p:pic>
        <p:nvPicPr>
          <p:cNvPr id="4301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752600"/>
            <a:ext cx="4398963"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825500" y="381000"/>
            <a:ext cx="7721600" cy="1066800"/>
          </a:xfrm>
        </p:spPr>
        <p:txBody>
          <a:bodyPr/>
          <a:lstStyle/>
          <a:p>
            <a:r>
              <a:rPr lang="en-US" altLang="en-US" dirty="0" smtClean="0"/>
              <a:t>Purchase Order Process</a:t>
            </a:r>
          </a:p>
        </p:txBody>
      </p:sp>
      <p:sp>
        <p:nvSpPr>
          <p:cNvPr id="3" name="Subtitle 2"/>
          <p:cNvSpPr>
            <a:spLocks noGrp="1"/>
          </p:cNvSpPr>
          <p:nvPr>
            <p:ph type="subTitle" idx="1"/>
          </p:nvPr>
        </p:nvSpPr>
        <p:spPr>
          <a:xfrm>
            <a:off x="609600" y="1981200"/>
            <a:ext cx="8153400" cy="4572000"/>
          </a:xfrm>
        </p:spPr>
        <p:txBody>
          <a:bodyPr>
            <a:normAutofit fontScale="92500" lnSpcReduction="10000"/>
          </a:bodyPr>
          <a:lstStyle/>
          <a:p>
            <a:pPr algn="l">
              <a:defRPr/>
            </a:pPr>
            <a:r>
              <a:rPr lang="en-US" sz="2400" b="1" dirty="0" smtClean="0"/>
              <a:t>1. Determine Requirements:</a:t>
            </a:r>
          </a:p>
          <a:p>
            <a:pPr algn="l">
              <a:defRPr/>
            </a:pPr>
            <a:r>
              <a:rPr lang="en-US" sz="1800" dirty="0"/>
              <a:t>	</a:t>
            </a:r>
            <a:r>
              <a:rPr lang="en-US" sz="1800" dirty="0" smtClean="0"/>
              <a:t>a.) Is the item on state contract?</a:t>
            </a:r>
          </a:p>
          <a:p>
            <a:pPr algn="l">
              <a:defRPr/>
            </a:pPr>
            <a:r>
              <a:rPr lang="en-US" sz="1800" dirty="0" smtClean="0"/>
              <a:t>		</a:t>
            </a:r>
            <a:r>
              <a:rPr lang="en-US" sz="1600" dirty="0" smtClean="0"/>
              <a:t>- Competitive Contracts- REQUIRED</a:t>
            </a:r>
          </a:p>
          <a:p>
            <a:pPr algn="l">
              <a:defRPr/>
            </a:pPr>
            <a:r>
              <a:rPr lang="en-US" sz="1600" dirty="0"/>
              <a:t>	</a:t>
            </a:r>
            <a:r>
              <a:rPr lang="en-US" sz="1600" dirty="0" smtClean="0"/>
              <a:t>	- Negotiated Contract- STRONGLY ENCOURAGED</a:t>
            </a:r>
          </a:p>
          <a:p>
            <a:pPr>
              <a:defRPr/>
            </a:pPr>
            <a:r>
              <a:rPr lang="en-US" altLang="en-US" sz="1400" b="1" dirty="0" smtClean="0"/>
              <a:t>          *All </a:t>
            </a:r>
            <a:r>
              <a:rPr lang="en-US" altLang="en-US" sz="1400" b="1" dirty="0"/>
              <a:t>contracts are located on The Department of Finance and Administrations web page </a:t>
            </a:r>
            <a:r>
              <a:rPr lang="en-US" altLang="en-US" sz="1400" b="1" dirty="0" smtClean="0"/>
              <a:t>at:</a:t>
            </a:r>
            <a:endParaRPr lang="en-US" altLang="en-US" sz="1400" b="1" dirty="0"/>
          </a:p>
          <a:p>
            <a:pPr>
              <a:defRPr/>
            </a:pPr>
            <a:r>
              <a:rPr lang="en-US" altLang="en-US" sz="1400" b="1" dirty="0">
                <a:hlinkClick r:id="rId3"/>
              </a:rPr>
              <a:t>http://</a:t>
            </a:r>
            <a:r>
              <a:rPr lang="en-US" altLang="en-US" sz="1400" b="1" dirty="0" smtClean="0">
                <a:hlinkClick r:id="rId3"/>
              </a:rPr>
              <a:t>www.dfa.state.ms.us/Purchasing/Contracts.html</a:t>
            </a:r>
            <a:r>
              <a:rPr lang="en-US" altLang="en-US" sz="1400" b="1" dirty="0" smtClean="0"/>
              <a:t> </a:t>
            </a:r>
            <a:endParaRPr lang="en-US" altLang="en-US" sz="1400" b="1" dirty="0"/>
          </a:p>
          <a:p>
            <a:pPr>
              <a:defRPr/>
            </a:pPr>
            <a:endParaRPr lang="en-US" altLang="en-US" sz="1400" b="1" dirty="0"/>
          </a:p>
          <a:p>
            <a:pPr>
              <a:defRPr/>
            </a:pPr>
            <a:r>
              <a:rPr lang="en-US" altLang="en-US" sz="1400" b="1" dirty="0">
                <a:hlinkClick r:id="rId4"/>
              </a:rPr>
              <a:t>https://www.ms.gov/dfa/contract_bid_search/Contract</a:t>
            </a:r>
            <a:r>
              <a:rPr lang="en-US" altLang="en-US" sz="1400" b="1" dirty="0"/>
              <a:t> </a:t>
            </a:r>
          </a:p>
          <a:p>
            <a:pPr algn="l">
              <a:defRPr/>
            </a:pPr>
            <a:endParaRPr lang="en-US" sz="1600" dirty="0" smtClean="0"/>
          </a:p>
          <a:p>
            <a:pPr algn="l">
              <a:defRPr/>
            </a:pPr>
            <a:r>
              <a:rPr lang="en-US" sz="1800" dirty="0"/>
              <a:t>	</a:t>
            </a:r>
            <a:r>
              <a:rPr lang="en-US" sz="1800" dirty="0" smtClean="0"/>
              <a:t>b.) If items are not on state contract</a:t>
            </a:r>
          </a:p>
          <a:p>
            <a:pPr algn="l">
              <a:defRPr/>
            </a:pPr>
            <a:r>
              <a:rPr lang="en-US" sz="1800" dirty="0"/>
              <a:t>	</a:t>
            </a:r>
            <a:r>
              <a:rPr lang="en-US" sz="1800" dirty="0" smtClean="0"/>
              <a:t>	- </a:t>
            </a:r>
            <a:r>
              <a:rPr lang="en-US" sz="1600" dirty="0" smtClean="0"/>
              <a:t>Follow the basic public purchasing laws</a:t>
            </a:r>
          </a:p>
          <a:p>
            <a:pPr>
              <a:defRPr/>
            </a:pPr>
            <a:r>
              <a:rPr lang="en-US" sz="1600" dirty="0"/>
              <a:t>	</a:t>
            </a:r>
            <a:r>
              <a:rPr lang="en-US" sz="1600" dirty="0" smtClean="0"/>
              <a:t>	</a:t>
            </a:r>
          </a:p>
          <a:p>
            <a:pPr>
              <a:defRPr/>
            </a:pPr>
            <a:r>
              <a:rPr lang="en-US" sz="1600" dirty="0"/>
              <a:t>		</a:t>
            </a:r>
            <a:r>
              <a:rPr lang="en-US" sz="1600" dirty="0" smtClean="0"/>
              <a:t>				</a:t>
            </a:r>
            <a:endParaRPr lang="en-US" sz="1600" dirty="0"/>
          </a:p>
        </p:txBody>
      </p:sp>
    </p:spTree>
  </p:cSld>
  <p:clrMapOvr>
    <a:masterClrMapping/>
  </p:clrMapOvr>
  <p:transition spd="med">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a:xfrm>
            <a:off x="1066800" y="381000"/>
            <a:ext cx="7080026" cy="1159942"/>
          </a:xfrm>
        </p:spPr>
        <p:txBody>
          <a:bodyPr/>
          <a:lstStyle/>
          <a:p>
            <a:r>
              <a:rPr lang="en-US" altLang="en-US" dirty="0" smtClean="0"/>
              <a:t>Purchase Order Process</a:t>
            </a:r>
          </a:p>
        </p:txBody>
      </p:sp>
      <p:sp>
        <p:nvSpPr>
          <p:cNvPr id="12291" name="Subtitle 2"/>
          <p:cNvSpPr>
            <a:spLocks noGrp="1"/>
          </p:cNvSpPr>
          <p:nvPr>
            <p:ph type="subTitle" idx="1"/>
          </p:nvPr>
        </p:nvSpPr>
        <p:spPr>
          <a:xfrm>
            <a:off x="682513" y="1981200"/>
            <a:ext cx="7848600" cy="4343400"/>
          </a:xfrm>
        </p:spPr>
        <p:txBody>
          <a:bodyPr>
            <a:normAutofit/>
          </a:bodyPr>
          <a:lstStyle/>
          <a:p>
            <a:pPr algn="l">
              <a:spcAft>
                <a:spcPts val="0"/>
              </a:spcAft>
            </a:pPr>
            <a:r>
              <a:rPr lang="en-US" altLang="en-US" sz="2200" b="1" dirty="0" smtClean="0"/>
              <a:t>2</a:t>
            </a:r>
            <a:r>
              <a:rPr lang="en-US" altLang="en-US" sz="2200" dirty="0" smtClean="0"/>
              <a:t>. </a:t>
            </a:r>
            <a:r>
              <a:rPr lang="en-US" altLang="en-US" sz="2200" b="1" dirty="0" smtClean="0"/>
              <a:t>Complete a requisition</a:t>
            </a:r>
          </a:p>
          <a:p>
            <a:pPr algn="l">
              <a:spcAft>
                <a:spcPts val="0"/>
              </a:spcAft>
            </a:pPr>
            <a:r>
              <a:rPr lang="en-US" altLang="en-US" sz="2200" b="1" dirty="0"/>
              <a:t>	</a:t>
            </a:r>
            <a:r>
              <a:rPr lang="en-US" altLang="en-US" sz="1700" dirty="0" smtClean="0"/>
              <a:t>a.) All budget managers must approve this requisition in banner before the 	purchasing department can process the order.</a:t>
            </a:r>
          </a:p>
          <a:p>
            <a:pPr algn="l">
              <a:spcAft>
                <a:spcPts val="0"/>
              </a:spcAft>
            </a:pPr>
            <a:endParaRPr lang="en-US" altLang="en-US" sz="2800" dirty="0" smtClean="0"/>
          </a:p>
          <a:p>
            <a:pPr algn="l"/>
            <a:r>
              <a:rPr lang="en-US" altLang="en-US" sz="2200" b="1" dirty="0" smtClean="0"/>
              <a:t>3</a:t>
            </a:r>
            <a:r>
              <a:rPr lang="en-US" altLang="en-US" sz="2200" dirty="0" smtClean="0"/>
              <a:t>.</a:t>
            </a:r>
            <a:r>
              <a:rPr lang="en-US" altLang="en-US" sz="2800" dirty="0" smtClean="0"/>
              <a:t> </a:t>
            </a:r>
            <a:r>
              <a:rPr lang="en-US" altLang="en-US" sz="2200" b="1" dirty="0" smtClean="0"/>
              <a:t>Purchasing department will process the requisition into a purchase order.</a:t>
            </a:r>
          </a:p>
          <a:p>
            <a:pPr algn="l"/>
            <a:endParaRPr lang="en-US" altLang="en-US" sz="2200" dirty="0" smtClean="0"/>
          </a:p>
          <a:p>
            <a:pPr algn="l"/>
            <a:r>
              <a:rPr lang="en-US" altLang="en-US" sz="2200" b="1" dirty="0" smtClean="0"/>
              <a:t>4</a:t>
            </a:r>
            <a:r>
              <a:rPr lang="en-US" altLang="en-US" sz="2200" dirty="0" smtClean="0"/>
              <a:t>. </a:t>
            </a:r>
            <a:r>
              <a:rPr lang="en-US" altLang="en-US" sz="2200" b="1" dirty="0" smtClean="0"/>
              <a:t>Purchase order is distributed to proper contacts. The receiving and department copy will come to you </a:t>
            </a:r>
            <a:r>
              <a:rPr lang="en-US" altLang="en-US" sz="2200" b="1" smtClean="0"/>
              <a:t>through University mail.</a:t>
            </a:r>
            <a:endParaRPr lang="en-US" altLang="en-US" sz="2200" b="1"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003300" y="685800"/>
            <a:ext cx="7086600" cy="914400"/>
          </a:xfrm>
        </p:spPr>
        <p:txBody>
          <a:bodyPr>
            <a:noAutofit/>
          </a:bodyPr>
          <a:lstStyle/>
          <a:p>
            <a:r>
              <a:rPr lang="en-US" altLang="en-US" sz="5400" dirty="0" smtClean="0"/>
              <a:t>Important Details</a:t>
            </a:r>
          </a:p>
        </p:txBody>
      </p:sp>
      <p:sp>
        <p:nvSpPr>
          <p:cNvPr id="7171" name="Rectangle 3"/>
          <p:cNvSpPr>
            <a:spLocks noGrp="1" noChangeArrowheads="1"/>
          </p:cNvSpPr>
          <p:nvPr>
            <p:ph idx="1"/>
          </p:nvPr>
        </p:nvSpPr>
        <p:spPr>
          <a:xfrm>
            <a:off x="457200" y="2057400"/>
            <a:ext cx="8178800" cy="4591050"/>
          </a:xfrm>
        </p:spPr>
        <p:txBody>
          <a:bodyPr/>
          <a:lstStyle/>
          <a:p>
            <a:pPr>
              <a:buFont typeface="Arial" panose="020B0604020202020204" pitchFamily="34" charset="0"/>
              <a:buChar char="•"/>
              <a:defRPr/>
            </a:pPr>
            <a:r>
              <a:rPr lang="en-US" altLang="en-US" sz="2400" dirty="0" smtClean="0">
                <a:effectLst/>
              </a:rPr>
              <a:t>All purchase orders must be detailed</a:t>
            </a:r>
          </a:p>
          <a:p>
            <a:pPr>
              <a:buFont typeface="Arial" panose="020B0604020202020204" pitchFamily="34" charset="0"/>
              <a:buChar char="•"/>
              <a:defRPr/>
            </a:pPr>
            <a:endParaRPr lang="en-US" altLang="en-US" sz="2400" dirty="0" smtClean="0">
              <a:effectLst/>
            </a:endParaRPr>
          </a:p>
          <a:p>
            <a:pPr>
              <a:buFont typeface="Arial" panose="020B0604020202020204" pitchFamily="34" charset="0"/>
              <a:buChar char="•"/>
              <a:defRPr/>
            </a:pPr>
            <a:r>
              <a:rPr lang="en-US" altLang="en-US" sz="2400" dirty="0" smtClean="0">
                <a:effectLst/>
              </a:rPr>
              <a:t>Please plan ahead</a:t>
            </a:r>
          </a:p>
          <a:p>
            <a:pPr marL="0" indent="0">
              <a:buFont typeface="Monotype Sorts" pitchFamily="2" charset="2"/>
              <a:buNone/>
              <a:defRPr/>
            </a:pPr>
            <a:endParaRPr lang="en-US" altLang="en-US" sz="2400" dirty="0" smtClean="0">
              <a:effectLst/>
            </a:endParaRPr>
          </a:p>
          <a:p>
            <a:pPr>
              <a:buFont typeface="Arial" panose="020B0604020202020204" pitchFamily="34" charset="0"/>
              <a:buChar char="•"/>
              <a:defRPr/>
            </a:pPr>
            <a:r>
              <a:rPr lang="en-US" altLang="en-US" sz="2400" dirty="0" smtClean="0">
                <a:effectLst/>
              </a:rPr>
              <a:t>Allow four (4) working days for completion</a:t>
            </a:r>
          </a:p>
          <a:p>
            <a:pPr marL="0" indent="0">
              <a:buFont typeface="Monotype Sorts" pitchFamily="2" charset="2"/>
              <a:buNone/>
              <a:defRPr/>
            </a:pPr>
            <a:endParaRPr lang="en-US" altLang="en-US" sz="2400" dirty="0" smtClean="0">
              <a:effectLst/>
            </a:endParaRPr>
          </a:p>
          <a:p>
            <a:pPr>
              <a:buFont typeface="Arial" panose="020B0604020202020204" pitchFamily="34" charset="0"/>
              <a:buChar char="•"/>
              <a:defRPr/>
            </a:pPr>
            <a:r>
              <a:rPr lang="en-US" altLang="en-US" sz="2400" dirty="0" smtClean="0">
                <a:effectLst/>
              </a:rPr>
              <a:t>Do not promise a vendor a check by a certain date</a:t>
            </a:r>
          </a:p>
          <a:p>
            <a:pPr>
              <a:buFont typeface="Arial" panose="020B0604020202020204" pitchFamily="34" charset="0"/>
              <a:buChar char="•"/>
              <a:defRPr/>
            </a:pPr>
            <a:endParaRPr lang="en-US" altLang="en-US" sz="2800" b="1" dirty="0" smtClean="0"/>
          </a:p>
        </p:txBody>
      </p:sp>
    </p:spTree>
  </p:cSld>
  <p:clrMapOvr>
    <a:masterClrMapping/>
  </p:clrMapOvr>
  <p:transition spd="med">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1917700" y="609600"/>
            <a:ext cx="5257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2"/>
              </a:buClr>
              <a:buFont typeface="Monotype Sorts" pitchFamily="2" charset="2"/>
              <a:buChar char="z"/>
              <a:defRPr kumimoji="1" sz="3200">
                <a:solidFill>
                  <a:schemeClr val="tx1"/>
                </a:solidFill>
                <a:latin typeface="Tahoma" panose="020B0604030504040204" pitchFamily="34" charset="0"/>
              </a:defRPr>
            </a:lvl1pPr>
            <a:lvl2pPr marL="742950" indent="-285750">
              <a:spcBef>
                <a:spcPct val="20000"/>
              </a:spcBef>
              <a:buClr>
                <a:schemeClr val="accent2"/>
              </a:buClr>
              <a:buFont typeface="Monotype Sorts" pitchFamily="2" charset="2"/>
              <a:buChar char="y"/>
              <a:defRPr kumimoji="1" sz="2800">
                <a:solidFill>
                  <a:schemeClr val="tx1"/>
                </a:solidFill>
                <a:latin typeface="Tahoma" panose="020B0604030504040204" pitchFamily="34" charset="0"/>
              </a:defRPr>
            </a:lvl2pPr>
            <a:lvl3pPr marL="1143000" indent="-228600">
              <a:spcBef>
                <a:spcPct val="20000"/>
              </a:spcBef>
              <a:buClr>
                <a:schemeClr val="accent2"/>
              </a:buClr>
              <a:buFont typeface="Monotype Sorts" pitchFamily="2" charset="2"/>
              <a:buChar char="x"/>
              <a:defRPr kumimoji="1" sz="2400">
                <a:solidFill>
                  <a:schemeClr val="tx1"/>
                </a:solidFill>
                <a:latin typeface="Tahoma" panose="020B0604030504040204" pitchFamily="34" charset="0"/>
              </a:defRPr>
            </a:lvl3pPr>
            <a:lvl4pPr marL="1600200" indent="-228600">
              <a:spcBef>
                <a:spcPct val="20000"/>
              </a:spcBef>
              <a:buClr>
                <a:schemeClr val="accent2"/>
              </a:buClr>
              <a:buChar char="•"/>
              <a:defRPr kumimoji="1" sz="2000">
                <a:solidFill>
                  <a:schemeClr val="tx1"/>
                </a:solidFill>
                <a:latin typeface="Tahoma" panose="020B0604030504040204" pitchFamily="34" charset="0"/>
              </a:defRPr>
            </a:lvl4pPr>
            <a:lvl5pPr marL="2057400" indent="-228600">
              <a:spcBef>
                <a:spcPct val="20000"/>
              </a:spcBef>
              <a:buClr>
                <a:schemeClr val="accent2"/>
              </a:buClr>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9pPr>
          </a:lstStyle>
          <a:p>
            <a:pPr>
              <a:spcBef>
                <a:spcPct val="0"/>
              </a:spcBef>
              <a:buClrTx/>
              <a:buFontTx/>
              <a:buNone/>
            </a:pPr>
            <a:r>
              <a:rPr kumimoji="0" lang="en-US" altLang="en-US" sz="5400" dirty="0">
                <a:solidFill>
                  <a:schemeClr val="tx2"/>
                </a:solidFill>
                <a:latin typeface="+mj-lt"/>
              </a:rPr>
              <a:t>Quotes and Bids</a:t>
            </a:r>
          </a:p>
        </p:txBody>
      </p:sp>
      <p:sp>
        <p:nvSpPr>
          <p:cNvPr id="9219" name="Rectangle 3"/>
          <p:cNvSpPr>
            <a:spLocks noChangeArrowheads="1"/>
          </p:cNvSpPr>
          <p:nvPr/>
        </p:nvSpPr>
        <p:spPr bwMode="auto">
          <a:xfrm>
            <a:off x="457200" y="2057400"/>
            <a:ext cx="8178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buSzPct val="70000"/>
              <a:buFont typeface="Arial" panose="020B0604020202020204" pitchFamily="34" charset="0"/>
              <a:buChar char="•"/>
              <a:defRPr/>
            </a:pPr>
            <a:r>
              <a:rPr lang="en-US" altLang="en-US" dirty="0" smtClean="0">
                <a:solidFill>
                  <a:schemeClr val="tx2"/>
                </a:solidFill>
                <a:latin typeface="+mn-lt"/>
              </a:rPr>
              <a:t>Departments can make purchases for up to $5000.</a:t>
            </a:r>
          </a:p>
          <a:p>
            <a:pPr>
              <a:buFont typeface="Arial" panose="020B0604020202020204" pitchFamily="34" charset="0"/>
              <a:buChar char="•"/>
              <a:defRPr/>
            </a:pPr>
            <a:endParaRPr lang="en-US" altLang="en-US" dirty="0" smtClean="0">
              <a:solidFill>
                <a:schemeClr val="tx2"/>
              </a:solidFill>
              <a:latin typeface="+mn-lt"/>
            </a:endParaRPr>
          </a:p>
          <a:p>
            <a:pPr>
              <a:buSzPct val="70000"/>
              <a:buFont typeface="Arial" panose="020B0604020202020204" pitchFamily="34" charset="0"/>
              <a:buChar char="•"/>
              <a:defRPr/>
            </a:pPr>
            <a:r>
              <a:rPr lang="en-US" altLang="en-US" dirty="0" smtClean="0">
                <a:solidFill>
                  <a:schemeClr val="tx2"/>
                </a:solidFill>
                <a:latin typeface="+mn-lt"/>
              </a:rPr>
              <a:t>Purchases made that total between $5000.01 and $50,000 must have at least two (2) signed, dated quotes.  The ordering department is responsible for providing Resources Management with the specifications for the quotes.  Resources Management will then send the quotes to the appropriate vendor and notify the ordering department of the lowest quote.</a:t>
            </a:r>
          </a:p>
          <a:p>
            <a:pPr marL="0" indent="0">
              <a:defRPr/>
            </a:pPr>
            <a:endParaRPr lang="en-US" altLang="en-US" dirty="0" smtClean="0">
              <a:solidFill>
                <a:schemeClr val="tx2"/>
              </a:solidFill>
              <a:latin typeface="+mn-lt"/>
            </a:endParaRPr>
          </a:p>
          <a:p>
            <a:pPr>
              <a:buSzPct val="70000"/>
              <a:buFont typeface="Arial" panose="020B0604020202020204" pitchFamily="34" charset="0"/>
              <a:buChar char="•"/>
              <a:defRPr/>
            </a:pPr>
            <a:r>
              <a:rPr lang="en-US" altLang="en-US" dirty="0" smtClean="0">
                <a:solidFill>
                  <a:schemeClr val="tx2"/>
                </a:solidFill>
                <a:latin typeface="+mn-lt"/>
              </a:rPr>
              <a:t>Any purchase over $50,000 must be advertised for bids.</a:t>
            </a:r>
          </a:p>
        </p:txBody>
      </p:sp>
    </p:spTree>
  </p:cSld>
  <p:clrMapOvr>
    <a:masterClrMapping/>
  </p:clrMapOvr>
  <p:transition spd="med">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774700" y="609600"/>
            <a:ext cx="77724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2"/>
              </a:buClr>
              <a:buFont typeface="Monotype Sorts" pitchFamily="2" charset="2"/>
              <a:buChar char="z"/>
              <a:defRPr kumimoji="1" sz="3200">
                <a:solidFill>
                  <a:schemeClr val="tx1"/>
                </a:solidFill>
                <a:latin typeface="Tahoma" panose="020B0604030504040204" pitchFamily="34" charset="0"/>
              </a:defRPr>
            </a:lvl1pPr>
            <a:lvl2pPr marL="742950" indent="-285750">
              <a:spcBef>
                <a:spcPct val="20000"/>
              </a:spcBef>
              <a:buClr>
                <a:schemeClr val="accent2"/>
              </a:buClr>
              <a:buFont typeface="Monotype Sorts" pitchFamily="2" charset="2"/>
              <a:buChar char="y"/>
              <a:defRPr kumimoji="1" sz="2800">
                <a:solidFill>
                  <a:schemeClr val="tx1"/>
                </a:solidFill>
                <a:latin typeface="Tahoma" panose="020B0604030504040204" pitchFamily="34" charset="0"/>
              </a:defRPr>
            </a:lvl2pPr>
            <a:lvl3pPr marL="1143000" indent="-228600">
              <a:spcBef>
                <a:spcPct val="20000"/>
              </a:spcBef>
              <a:buClr>
                <a:schemeClr val="accent2"/>
              </a:buClr>
              <a:buFont typeface="Monotype Sorts" pitchFamily="2" charset="2"/>
              <a:buChar char="x"/>
              <a:defRPr kumimoji="1" sz="2400">
                <a:solidFill>
                  <a:schemeClr val="tx1"/>
                </a:solidFill>
                <a:latin typeface="Tahoma" panose="020B0604030504040204" pitchFamily="34" charset="0"/>
              </a:defRPr>
            </a:lvl3pPr>
            <a:lvl4pPr marL="1600200" indent="-228600">
              <a:spcBef>
                <a:spcPct val="20000"/>
              </a:spcBef>
              <a:buClr>
                <a:schemeClr val="accent2"/>
              </a:buClr>
              <a:buChar char="•"/>
              <a:defRPr kumimoji="1" sz="2000">
                <a:solidFill>
                  <a:schemeClr val="tx1"/>
                </a:solidFill>
                <a:latin typeface="Tahoma" panose="020B0604030504040204" pitchFamily="34" charset="0"/>
              </a:defRPr>
            </a:lvl4pPr>
            <a:lvl5pPr marL="2057400" indent="-228600">
              <a:spcBef>
                <a:spcPct val="20000"/>
              </a:spcBef>
              <a:buClr>
                <a:schemeClr val="accent2"/>
              </a:buClr>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9pPr>
          </a:lstStyle>
          <a:p>
            <a:pPr algn="ctr">
              <a:spcBef>
                <a:spcPct val="0"/>
              </a:spcBef>
              <a:buClrTx/>
              <a:buFontTx/>
              <a:buNone/>
            </a:pPr>
            <a:r>
              <a:rPr kumimoji="0" lang="en-US" altLang="en-US" sz="5400" dirty="0">
                <a:solidFill>
                  <a:schemeClr val="tx2"/>
                </a:solidFill>
                <a:latin typeface="+mj-lt"/>
              </a:rPr>
              <a:t>Items Exempt from Bid Requirements</a:t>
            </a:r>
          </a:p>
        </p:txBody>
      </p:sp>
      <p:sp>
        <p:nvSpPr>
          <p:cNvPr id="16387" name="Rectangle 3"/>
          <p:cNvSpPr>
            <a:spLocks noChangeArrowheads="1"/>
          </p:cNvSpPr>
          <p:nvPr/>
        </p:nvSpPr>
        <p:spPr bwMode="auto">
          <a:xfrm>
            <a:off x="482600" y="2590800"/>
            <a:ext cx="83566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2"/>
              </a:buClr>
              <a:buFont typeface="Monotype Sorts" pitchFamily="2" charset="2"/>
              <a:buChar char="z"/>
              <a:defRPr kumimoji="1" sz="3200">
                <a:solidFill>
                  <a:schemeClr val="tx1"/>
                </a:solidFill>
                <a:latin typeface="Tahoma" panose="020B0604030504040204" pitchFamily="34" charset="0"/>
              </a:defRPr>
            </a:lvl1pPr>
            <a:lvl2pPr marL="1028700" indent="-571500">
              <a:spcBef>
                <a:spcPct val="20000"/>
              </a:spcBef>
              <a:buClr>
                <a:schemeClr val="accent2"/>
              </a:buClr>
              <a:buFont typeface="Monotype Sorts" pitchFamily="2" charset="2"/>
              <a:buChar char="y"/>
              <a:defRPr kumimoji="1" sz="2800">
                <a:solidFill>
                  <a:schemeClr val="tx1"/>
                </a:solidFill>
                <a:latin typeface="Tahoma" panose="020B0604030504040204" pitchFamily="34" charset="0"/>
              </a:defRPr>
            </a:lvl2pPr>
            <a:lvl3pPr marL="1143000" indent="-228600">
              <a:spcBef>
                <a:spcPct val="20000"/>
              </a:spcBef>
              <a:buClr>
                <a:schemeClr val="accent2"/>
              </a:buClr>
              <a:buFont typeface="Monotype Sorts" pitchFamily="2" charset="2"/>
              <a:buChar char="x"/>
              <a:defRPr kumimoji="1" sz="2400">
                <a:solidFill>
                  <a:schemeClr val="tx1"/>
                </a:solidFill>
                <a:latin typeface="Tahoma" panose="020B0604030504040204" pitchFamily="34" charset="0"/>
              </a:defRPr>
            </a:lvl3pPr>
            <a:lvl4pPr marL="1600200" indent="-228600">
              <a:spcBef>
                <a:spcPct val="20000"/>
              </a:spcBef>
              <a:buClr>
                <a:schemeClr val="accent2"/>
              </a:buClr>
              <a:buChar char="•"/>
              <a:defRPr kumimoji="1" sz="2000">
                <a:solidFill>
                  <a:schemeClr val="tx1"/>
                </a:solidFill>
                <a:latin typeface="Tahoma" panose="020B0604030504040204" pitchFamily="34" charset="0"/>
              </a:defRPr>
            </a:lvl4pPr>
            <a:lvl5pPr marL="2057400" indent="-228600">
              <a:spcBef>
                <a:spcPct val="20000"/>
              </a:spcBef>
              <a:buClr>
                <a:schemeClr val="accent2"/>
              </a:buClr>
              <a:buChar char="–"/>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anose="020B0604030504040204" pitchFamily="34" charset="0"/>
              </a:defRPr>
            </a:lvl9pPr>
          </a:lstStyle>
          <a:p>
            <a:pPr lvl="1">
              <a:spcBef>
                <a:spcPct val="0"/>
              </a:spcBef>
              <a:buClrTx/>
              <a:buFont typeface="WP TypographicSymbols" pitchFamily="2" charset="0"/>
              <a:buNone/>
            </a:pPr>
            <a:r>
              <a:rPr kumimoji="0" lang="en-US" altLang="en-US" sz="2400" dirty="0">
                <a:solidFill>
                  <a:schemeClr val="tx2"/>
                </a:solidFill>
                <a:latin typeface="+mn-lt"/>
              </a:rPr>
              <a:t>Contractual Services</a:t>
            </a:r>
          </a:p>
          <a:p>
            <a:pPr lvl="1">
              <a:spcBef>
                <a:spcPct val="0"/>
              </a:spcBef>
              <a:buClrTx/>
              <a:buFont typeface="WP TypographicSymbols" pitchFamily="2" charset="0"/>
              <a:buNone/>
            </a:pPr>
            <a:r>
              <a:rPr kumimoji="0" lang="en-US" altLang="en-US" sz="2400" dirty="0">
                <a:solidFill>
                  <a:schemeClr val="tx2"/>
                </a:solidFill>
                <a:latin typeface="+mn-lt"/>
              </a:rPr>
              <a:t>Utilities</a:t>
            </a:r>
          </a:p>
          <a:p>
            <a:pPr lvl="1">
              <a:spcBef>
                <a:spcPct val="0"/>
              </a:spcBef>
              <a:buClrTx/>
              <a:buFont typeface="WP TypographicSymbols" pitchFamily="2" charset="0"/>
              <a:buNone/>
            </a:pPr>
            <a:r>
              <a:rPr kumimoji="0" lang="en-US" altLang="en-US" sz="2400" dirty="0">
                <a:solidFill>
                  <a:schemeClr val="tx2"/>
                </a:solidFill>
                <a:latin typeface="+mn-lt"/>
              </a:rPr>
              <a:t>Textbooks</a:t>
            </a:r>
          </a:p>
          <a:p>
            <a:pPr lvl="1">
              <a:spcBef>
                <a:spcPct val="0"/>
              </a:spcBef>
              <a:buClrTx/>
              <a:buFont typeface="WP TypographicSymbols" pitchFamily="2" charset="0"/>
              <a:buNone/>
            </a:pPr>
            <a:r>
              <a:rPr kumimoji="0" lang="en-US" altLang="en-US" sz="2400" dirty="0">
                <a:solidFill>
                  <a:schemeClr val="tx2"/>
                </a:solidFill>
                <a:latin typeface="+mn-lt"/>
              </a:rPr>
              <a:t>Insurance</a:t>
            </a:r>
          </a:p>
          <a:p>
            <a:pPr lvl="1">
              <a:spcBef>
                <a:spcPct val="0"/>
              </a:spcBef>
              <a:buClrTx/>
              <a:buFont typeface="WP TypographicSymbols" pitchFamily="2" charset="0"/>
              <a:buNone/>
            </a:pPr>
            <a:r>
              <a:rPr kumimoji="0" lang="en-US" altLang="en-US" sz="2400" dirty="0">
                <a:solidFill>
                  <a:schemeClr val="tx2"/>
                </a:solidFill>
                <a:latin typeface="+mn-lt"/>
              </a:rPr>
              <a:t>Resale Items</a:t>
            </a:r>
          </a:p>
          <a:p>
            <a:pPr lvl="1">
              <a:spcBef>
                <a:spcPct val="0"/>
              </a:spcBef>
              <a:buClrTx/>
              <a:buFont typeface="WP TypographicSymbols" pitchFamily="2" charset="0"/>
              <a:buNone/>
            </a:pPr>
            <a:r>
              <a:rPr kumimoji="0" lang="en-US" altLang="en-US" sz="2400" dirty="0">
                <a:solidFill>
                  <a:schemeClr val="tx2"/>
                </a:solidFill>
                <a:latin typeface="+mn-lt"/>
              </a:rPr>
              <a:t>Food and Lodging</a:t>
            </a:r>
          </a:p>
          <a:p>
            <a:pPr lvl="1">
              <a:spcBef>
                <a:spcPct val="0"/>
              </a:spcBef>
              <a:buClrTx/>
              <a:buFont typeface="WP TypographicSymbols" pitchFamily="2" charset="0"/>
              <a:buNone/>
            </a:pPr>
            <a:r>
              <a:rPr kumimoji="0" lang="en-US" altLang="en-US" sz="2400" dirty="0">
                <a:solidFill>
                  <a:schemeClr val="tx2"/>
                </a:solidFill>
                <a:latin typeface="+mn-lt"/>
              </a:rPr>
              <a:t>Office Machine Maintenance Contracts</a:t>
            </a:r>
          </a:p>
          <a:p>
            <a:pPr lvl="1">
              <a:spcBef>
                <a:spcPct val="0"/>
              </a:spcBef>
              <a:buClrTx/>
              <a:buFont typeface="WP TypographicSymbols" pitchFamily="2" charset="0"/>
              <a:buNone/>
            </a:pPr>
            <a:r>
              <a:rPr kumimoji="0" lang="en-US" altLang="en-US" sz="2400" dirty="0" smtClean="0">
                <a:solidFill>
                  <a:schemeClr val="tx2"/>
                </a:solidFill>
                <a:latin typeface="+mn-lt"/>
              </a:rPr>
              <a:t>*A </a:t>
            </a:r>
            <a:r>
              <a:rPr kumimoji="0" lang="en-US" altLang="en-US" sz="2400" dirty="0">
                <a:solidFill>
                  <a:schemeClr val="tx2"/>
                </a:solidFill>
                <a:latin typeface="+mn-lt"/>
              </a:rPr>
              <a:t>complete list is on page 15-16 of the </a:t>
            </a:r>
            <a:r>
              <a:rPr kumimoji="0" lang="en-US" altLang="en-US" sz="2400" dirty="0" smtClean="0">
                <a:solidFill>
                  <a:schemeClr val="tx2"/>
                </a:solidFill>
                <a:latin typeface="+mn-lt"/>
              </a:rPr>
              <a:t>purchasing manual</a:t>
            </a:r>
            <a:r>
              <a:rPr kumimoji="0" lang="en-US" altLang="en-US" sz="2400" dirty="0">
                <a:solidFill>
                  <a:schemeClr val="tx2"/>
                </a:solidFill>
                <a:latin typeface="+mn-lt"/>
              </a:rPr>
              <a:t>.</a:t>
            </a:r>
          </a:p>
        </p:txBody>
      </p:sp>
    </p:spTree>
  </p:cSld>
  <p:clrMapOvr>
    <a:masterClrMapping/>
  </p:clrMapOvr>
  <p:transition spd="med">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a:xfrm>
            <a:off x="495300" y="457200"/>
            <a:ext cx="8153399" cy="1828801"/>
          </a:xfrm>
        </p:spPr>
        <p:txBody>
          <a:bodyPr>
            <a:noAutofit/>
          </a:bodyPr>
          <a:lstStyle/>
          <a:p>
            <a:pPr algn="ctr"/>
            <a:r>
              <a:rPr lang="en-US" altLang="en-US" dirty="0" smtClean="0"/>
              <a:t>Contracts and Maintenance Agreements</a:t>
            </a:r>
          </a:p>
        </p:txBody>
      </p:sp>
      <p:sp>
        <p:nvSpPr>
          <p:cNvPr id="3" name="Subtitle 2"/>
          <p:cNvSpPr>
            <a:spLocks noGrp="1"/>
          </p:cNvSpPr>
          <p:nvPr>
            <p:ph type="subTitle" idx="1"/>
          </p:nvPr>
        </p:nvSpPr>
        <p:spPr>
          <a:xfrm>
            <a:off x="381000" y="2590800"/>
            <a:ext cx="8610600" cy="4038600"/>
          </a:xfrm>
        </p:spPr>
        <p:txBody>
          <a:bodyPr>
            <a:normAutofit fontScale="85000" lnSpcReduction="10000"/>
          </a:bodyPr>
          <a:lstStyle/>
          <a:p>
            <a:pPr marL="342900" indent="-342900">
              <a:buFont typeface="Arial" panose="020B0604020202020204" pitchFamily="34" charset="0"/>
              <a:buChar char="•"/>
              <a:defRPr/>
            </a:pPr>
            <a:endParaRPr lang="en-US" sz="2000" b="1" dirty="0" smtClean="0">
              <a:solidFill>
                <a:schemeClr val="tx2"/>
              </a:solidFill>
            </a:endParaRPr>
          </a:p>
          <a:p>
            <a:pPr marL="342900" indent="-342900" algn="l">
              <a:buFont typeface="Arial" panose="020B0604020202020204" pitchFamily="34" charset="0"/>
              <a:buChar char="•"/>
              <a:defRPr/>
            </a:pPr>
            <a:r>
              <a:rPr lang="en-US" sz="2600" dirty="0" smtClean="0">
                <a:solidFill>
                  <a:schemeClr val="tx2"/>
                </a:solidFill>
                <a:effectLst/>
              </a:rPr>
              <a:t>ALL </a:t>
            </a:r>
            <a:r>
              <a:rPr lang="en-US" sz="2600" dirty="0">
                <a:solidFill>
                  <a:schemeClr val="tx2"/>
                </a:solidFill>
                <a:effectLst/>
              </a:rPr>
              <a:t>contracts, contract addendums, agreements for leases (including copier leases), speakers, performances, rental agreements</a:t>
            </a:r>
            <a:r>
              <a:rPr lang="en-US" sz="2600" dirty="0" smtClean="0">
                <a:solidFill>
                  <a:schemeClr val="tx2"/>
                </a:solidFill>
                <a:effectLst/>
              </a:rPr>
              <a:t>, or any service.  </a:t>
            </a:r>
            <a:r>
              <a:rPr lang="en-US" sz="2600" dirty="0">
                <a:solidFill>
                  <a:schemeClr val="tx2"/>
                </a:solidFill>
                <a:effectLst/>
              </a:rPr>
              <a:t>must go through the contract approval process. This process applies to contracts paid from Foundation funds also.  Please </a:t>
            </a:r>
            <a:r>
              <a:rPr lang="en-US" sz="2600" u="sng" dirty="0">
                <a:solidFill>
                  <a:schemeClr val="tx2"/>
                </a:solidFill>
                <a:effectLst/>
              </a:rPr>
              <a:t>DO NOT</a:t>
            </a:r>
            <a:r>
              <a:rPr lang="en-US" sz="2600" dirty="0">
                <a:solidFill>
                  <a:schemeClr val="tx2"/>
                </a:solidFill>
                <a:effectLst/>
              </a:rPr>
              <a:t> sign any contracts.  The President and Sr. VP for Administration/CFO are the only U</a:t>
            </a:r>
            <a:r>
              <a:rPr lang="en-US" sz="2600" dirty="0" smtClean="0">
                <a:solidFill>
                  <a:schemeClr val="tx2"/>
                </a:solidFill>
                <a:effectLst/>
              </a:rPr>
              <a:t>niversity </a:t>
            </a:r>
            <a:r>
              <a:rPr lang="en-US" sz="2600" dirty="0">
                <a:solidFill>
                  <a:schemeClr val="tx2"/>
                </a:solidFill>
                <a:effectLst/>
              </a:rPr>
              <a:t>employees who are authorized to obligate the U</a:t>
            </a:r>
            <a:r>
              <a:rPr lang="en-US" sz="2600" dirty="0" smtClean="0">
                <a:solidFill>
                  <a:schemeClr val="tx2"/>
                </a:solidFill>
                <a:effectLst/>
              </a:rPr>
              <a:t>niversity</a:t>
            </a:r>
            <a:r>
              <a:rPr lang="en-US" sz="2600" dirty="0">
                <a:solidFill>
                  <a:schemeClr val="tx2"/>
                </a:solidFill>
                <a:effectLst/>
              </a:rPr>
              <a:t>. </a:t>
            </a:r>
          </a:p>
          <a:p>
            <a:pPr marL="342900" indent="-342900" algn="l">
              <a:buFont typeface="Arial" panose="020B0604020202020204" pitchFamily="34" charset="0"/>
              <a:buChar char="•"/>
              <a:defRPr/>
            </a:pPr>
            <a:endParaRPr lang="en-US" sz="2600" dirty="0" smtClean="0">
              <a:solidFill>
                <a:schemeClr val="tx2"/>
              </a:solidFill>
              <a:effectLst/>
            </a:endParaRPr>
          </a:p>
          <a:p>
            <a:pPr marL="342900" indent="-342900" algn="l">
              <a:buFont typeface="Arial" panose="020B0604020202020204" pitchFamily="34" charset="0"/>
              <a:buChar char="•"/>
              <a:defRPr/>
            </a:pPr>
            <a:r>
              <a:rPr lang="en-US" sz="2600" dirty="0" smtClean="0">
                <a:solidFill>
                  <a:schemeClr val="tx2"/>
                </a:solidFill>
                <a:effectLst/>
              </a:rPr>
              <a:t>See page 19 in the purchasing manual</a:t>
            </a:r>
            <a:endParaRPr lang="en-US" sz="2600" dirty="0">
              <a:solidFill>
                <a:schemeClr val="tx2"/>
              </a:solidFill>
              <a:effectLst/>
            </a:endParaRPr>
          </a:p>
          <a:p>
            <a:pPr>
              <a:defRPr/>
            </a:pPr>
            <a:r>
              <a:rPr lang="en-US" sz="2600" dirty="0">
                <a:effectLst/>
              </a:rPr>
              <a:t> </a:t>
            </a:r>
          </a:p>
          <a:p>
            <a:pPr>
              <a:defRPr/>
            </a:pPr>
            <a:endParaRPr lang="en-US" sz="20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TM04033929[[fn=Slate]]</Template>
  <TotalTime>2553</TotalTime>
  <Words>1462</Words>
  <Application>Microsoft Office PowerPoint</Application>
  <PresentationFormat>On-screen Show (4:3)</PresentationFormat>
  <Paragraphs>229</Paragraphs>
  <Slides>34</Slides>
  <Notes>5</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5" baseType="lpstr">
      <vt:lpstr>Arial</vt:lpstr>
      <vt:lpstr>Calisto MT</vt:lpstr>
      <vt:lpstr>Century Gothic</vt:lpstr>
      <vt:lpstr>Monotype Sorts</vt:lpstr>
      <vt:lpstr>Tahoma</vt:lpstr>
      <vt:lpstr>Times New Roman</vt:lpstr>
      <vt:lpstr>Trebuchet MS</vt:lpstr>
      <vt:lpstr>Wingdings 2</vt:lpstr>
      <vt:lpstr>WP TypographicSymbols</vt:lpstr>
      <vt:lpstr>Slate</vt:lpstr>
      <vt:lpstr>Clip</vt:lpstr>
      <vt:lpstr> Mississippi University for Women  Purchasing Policies and Procedures</vt:lpstr>
      <vt:lpstr>Office of Resources Management </vt:lpstr>
      <vt:lpstr>State Sales and Federal Taxes</vt:lpstr>
      <vt:lpstr>Purchase Order Process</vt:lpstr>
      <vt:lpstr>Purchase Order Process</vt:lpstr>
      <vt:lpstr>Important Details</vt:lpstr>
      <vt:lpstr>PowerPoint Presentation</vt:lpstr>
      <vt:lpstr>PowerPoint Presentation</vt:lpstr>
      <vt:lpstr>Contracts and Maintenance Agreements</vt:lpstr>
      <vt:lpstr>Emergency Purchases</vt:lpstr>
      <vt:lpstr>Sole Source Items</vt:lpstr>
      <vt:lpstr>Items not to Purchase with University Funds:</vt:lpstr>
      <vt:lpstr>Don’t Forget</vt:lpstr>
      <vt:lpstr>Don’t Forget</vt:lpstr>
      <vt:lpstr>Don’t Forget</vt:lpstr>
      <vt:lpstr>Don’t Forget</vt:lpstr>
      <vt:lpstr>Questions?</vt:lpstr>
      <vt:lpstr>Procurement Card Program</vt:lpstr>
      <vt:lpstr>Procurement Card Process</vt:lpstr>
      <vt:lpstr>Procurement Card Process</vt:lpstr>
      <vt:lpstr>PowerPoint Presentation</vt:lpstr>
      <vt:lpstr>Security Issues</vt:lpstr>
      <vt:lpstr>Where Can I Use The Card?</vt:lpstr>
      <vt:lpstr>Card Limits</vt:lpstr>
      <vt:lpstr>Quick Reference List</vt:lpstr>
      <vt:lpstr>Checklist</vt:lpstr>
      <vt:lpstr>Program Violations</vt:lpstr>
      <vt:lpstr>Program Violations</vt:lpstr>
      <vt:lpstr>Billing &amp; Payment Cycles</vt:lpstr>
      <vt:lpstr>Documentation</vt:lpstr>
      <vt:lpstr>Competitive State Contracts: Office Supplies</vt:lpstr>
      <vt:lpstr>Competitive State Contracts: Office Supplies</vt:lpstr>
      <vt:lpstr>Competitive State Contract: Toner</vt:lpstr>
      <vt:lpstr>Questions?</vt:lpstr>
    </vt:vector>
  </TitlesOfParts>
  <Company>MS University for Women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Mississippi University for Women  Purchasing Policies and Procedures</dc:title>
  <dc:creator>MUW</dc:creator>
  <cp:lastModifiedBy>Lauren R Dalton</cp:lastModifiedBy>
  <cp:revision>81</cp:revision>
  <cp:lastPrinted>2016-03-02T22:30:12Z</cp:lastPrinted>
  <dcterms:created xsi:type="dcterms:W3CDTF">2003-09-19T15:12:22Z</dcterms:created>
  <dcterms:modified xsi:type="dcterms:W3CDTF">2020-02-28T20:06:30Z</dcterms:modified>
</cp:coreProperties>
</file>